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x="18288000" cy="10287000"/>
  <p:notesSz cx="6858000" cy="9144000"/>
  <p:embeddedFontLst>
    <p:embeddedFont>
      <p:font typeface="Ballpoint" charset="1" panose="00000000000000000000"/>
      <p:regular r:id="rId21"/>
    </p:embeddedFont>
    <p:embeddedFont>
      <p:font typeface="Open Sans" charset="1" panose="020B0606030504020204"/>
      <p:regular r:id="rId22"/>
    </p:embeddedFont>
    <p:embeddedFont>
      <p:font typeface="Open Sans Bold" charset="1" panose="020B0806030504020204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png" Type="http://schemas.openxmlformats.org/officeDocument/2006/relationships/image"/><Relationship Id="rId4" Target="../media/image10.svg" Type="http://schemas.openxmlformats.org/officeDocument/2006/relationships/image"/><Relationship Id="rId5" Target="../media/image25.png" Type="http://schemas.openxmlformats.org/officeDocument/2006/relationships/image"/><Relationship Id="rId6" Target="../media/image26.png" Type="http://schemas.openxmlformats.org/officeDocument/2006/relationships/image"/><Relationship Id="rId7" Target="../media/image27.png" Type="http://schemas.openxmlformats.org/officeDocument/2006/relationships/image"/><Relationship Id="rId8" Target="../media/image28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Relationship Id="rId3" Target="../media/image9.png" Type="http://schemas.openxmlformats.org/officeDocument/2006/relationships/image"/><Relationship Id="rId4" Target="../media/image10.svg" Type="http://schemas.openxmlformats.org/officeDocument/2006/relationships/image"/><Relationship Id="rId5" Target="../media/image30.png" Type="http://schemas.openxmlformats.org/officeDocument/2006/relationships/image"/><Relationship Id="rId6" Target="../media/image31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png" Type="http://schemas.openxmlformats.org/officeDocument/2006/relationships/image"/><Relationship Id="rId4" Target="../media/image10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9.png" Type="http://schemas.openxmlformats.org/officeDocument/2006/relationships/image"/><Relationship Id="rId6" Target="../media/image10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png" Type="http://schemas.openxmlformats.org/officeDocument/2006/relationships/image"/><Relationship Id="rId4" Target="../media/image10.svg" Type="http://schemas.openxmlformats.org/officeDocument/2006/relationships/image"/><Relationship Id="rId5" Target="../media/image11.png" Type="http://schemas.openxmlformats.org/officeDocument/2006/relationships/image"/><Relationship Id="rId6" Target="../media/image12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13.png" Type="http://schemas.openxmlformats.org/officeDocument/2006/relationships/image"/><Relationship Id="rId8" Target="../media/image14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9.png" Type="http://schemas.openxmlformats.org/officeDocument/2006/relationships/image"/><Relationship Id="rId6" Target="../media/image10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.png" Type="http://schemas.openxmlformats.org/officeDocument/2006/relationships/image"/><Relationship Id="rId4" Target="../media/image2.png" Type="http://schemas.openxmlformats.org/officeDocument/2006/relationships/image"/><Relationship Id="rId5" Target="../media/image3.png" Type="http://schemas.openxmlformats.org/officeDocument/2006/relationships/image"/><Relationship Id="rId6" Target="../media/image16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0.svg" Type="http://schemas.openxmlformats.org/officeDocument/2006/relationships/image"/><Relationship Id="rId11" Target="../media/image21.png" Type="http://schemas.openxmlformats.org/officeDocument/2006/relationships/image"/><Relationship Id="rId12" Target="../media/image22.png" Type="http://schemas.openxmlformats.org/officeDocument/2006/relationships/image"/><Relationship Id="rId13" Target="../media/image23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17.png" Type="http://schemas.openxmlformats.org/officeDocument/2006/relationships/image"/><Relationship Id="rId8" Target="../media/image18.svg" Type="http://schemas.openxmlformats.org/officeDocument/2006/relationships/image"/><Relationship Id="rId9" Target="../media/image19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png" Type="http://schemas.openxmlformats.org/officeDocument/2006/relationships/image"/><Relationship Id="rId4" Target="../media/image10.svg" Type="http://schemas.openxmlformats.org/officeDocument/2006/relationships/image"/><Relationship Id="rId5" Target="../media/image24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png" Type="http://schemas.openxmlformats.org/officeDocument/2006/relationships/image"/><Relationship Id="rId4" Target="../media/image10.svg" Type="http://schemas.openxmlformats.org/officeDocument/2006/relationships/image"/><Relationship Id="rId5" Target="../media/image13.png" Type="http://schemas.openxmlformats.org/officeDocument/2006/relationships/image"/><Relationship Id="rId6" Target="../media/image14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16676" y="-5323223"/>
            <a:ext cx="15454648" cy="8229600"/>
          </a:xfrm>
          <a:custGeom>
            <a:avLst/>
            <a:gdLst/>
            <a:ahLst/>
            <a:cxnLst/>
            <a:rect r="r" b="b" t="t" l="l"/>
            <a:pathLst>
              <a:path h="8229600" w="15454648">
                <a:moveTo>
                  <a:pt x="0" y="0"/>
                </a:moveTo>
                <a:lnTo>
                  <a:pt x="15454648" y="0"/>
                </a:lnTo>
                <a:lnTo>
                  <a:pt x="1545464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531674" y="-950846"/>
            <a:ext cx="3661889" cy="2416847"/>
          </a:xfrm>
          <a:custGeom>
            <a:avLst/>
            <a:gdLst/>
            <a:ahLst/>
            <a:cxnLst/>
            <a:rect r="r" b="b" t="t" l="l"/>
            <a:pathLst>
              <a:path h="2416847" w="3661889">
                <a:moveTo>
                  <a:pt x="0" y="0"/>
                </a:moveTo>
                <a:lnTo>
                  <a:pt x="3661889" y="0"/>
                </a:lnTo>
                <a:lnTo>
                  <a:pt x="3661889" y="2416847"/>
                </a:lnTo>
                <a:lnTo>
                  <a:pt x="0" y="24168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1945155" y="3312061"/>
            <a:ext cx="15454648" cy="8229600"/>
          </a:xfrm>
          <a:custGeom>
            <a:avLst/>
            <a:gdLst/>
            <a:ahLst/>
            <a:cxnLst/>
            <a:rect r="r" b="b" t="t" l="l"/>
            <a:pathLst>
              <a:path h="8229600" w="15454648">
                <a:moveTo>
                  <a:pt x="0" y="0"/>
                </a:moveTo>
                <a:lnTo>
                  <a:pt x="15454648" y="0"/>
                </a:lnTo>
                <a:lnTo>
                  <a:pt x="1545464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6990258" y="-1924855"/>
            <a:ext cx="9945136" cy="8229600"/>
          </a:xfrm>
          <a:custGeom>
            <a:avLst/>
            <a:gdLst/>
            <a:ahLst/>
            <a:cxnLst/>
            <a:rect r="r" b="b" t="t" l="l"/>
            <a:pathLst>
              <a:path h="8229600" w="9945136">
                <a:moveTo>
                  <a:pt x="0" y="0"/>
                </a:moveTo>
                <a:lnTo>
                  <a:pt x="9945136" y="0"/>
                </a:lnTo>
                <a:lnTo>
                  <a:pt x="994513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2153813">
            <a:off x="15917520" y="-1121885"/>
            <a:ext cx="5514248" cy="4563040"/>
          </a:xfrm>
          <a:custGeom>
            <a:avLst/>
            <a:gdLst/>
            <a:ahLst/>
            <a:cxnLst/>
            <a:rect r="r" b="b" t="t" l="l"/>
            <a:pathLst>
              <a:path h="4563040" w="5514248">
                <a:moveTo>
                  <a:pt x="0" y="0"/>
                </a:moveTo>
                <a:lnTo>
                  <a:pt x="5514248" y="0"/>
                </a:lnTo>
                <a:lnTo>
                  <a:pt x="5514248" y="4563040"/>
                </a:lnTo>
                <a:lnTo>
                  <a:pt x="0" y="456304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677921" y="3735774"/>
            <a:ext cx="3661889" cy="2416847"/>
          </a:xfrm>
          <a:custGeom>
            <a:avLst/>
            <a:gdLst/>
            <a:ahLst/>
            <a:cxnLst/>
            <a:rect r="r" b="b" t="t" l="l"/>
            <a:pathLst>
              <a:path h="2416847" w="3661889">
                <a:moveTo>
                  <a:pt x="0" y="0"/>
                </a:moveTo>
                <a:lnTo>
                  <a:pt x="3661889" y="0"/>
                </a:lnTo>
                <a:lnTo>
                  <a:pt x="3661889" y="2416846"/>
                </a:lnTo>
                <a:lnTo>
                  <a:pt x="0" y="241684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3849606">
            <a:off x="9626062" y="9919129"/>
            <a:ext cx="8796339" cy="4684051"/>
          </a:xfrm>
          <a:custGeom>
            <a:avLst/>
            <a:gdLst/>
            <a:ahLst/>
            <a:cxnLst/>
            <a:rect r="r" b="b" t="t" l="l"/>
            <a:pathLst>
              <a:path h="4684051" w="8796339">
                <a:moveTo>
                  <a:pt x="0" y="0"/>
                </a:moveTo>
                <a:lnTo>
                  <a:pt x="8796340" y="0"/>
                </a:lnTo>
                <a:lnTo>
                  <a:pt x="8796340" y="4684051"/>
                </a:lnTo>
                <a:lnTo>
                  <a:pt x="0" y="468405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3849606">
            <a:off x="14730117" y="6107820"/>
            <a:ext cx="8796339" cy="4684051"/>
          </a:xfrm>
          <a:custGeom>
            <a:avLst/>
            <a:gdLst/>
            <a:ahLst/>
            <a:cxnLst/>
            <a:rect r="r" b="b" t="t" l="l"/>
            <a:pathLst>
              <a:path h="4684051" w="8796339">
                <a:moveTo>
                  <a:pt x="0" y="0"/>
                </a:moveTo>
                <a:lnTo>
                  <a:pt x="8796340" y="0"/>
                </a:lnTo>
                <a:lnTo>
                  <a:pt x="8796340" y="4684051"/>
                </a:lnTo>
                <a:lnTo>
                  <a:pt x="0" y="468405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977595">
            <a:off x="2996410" y="9078577"/>
            <a:ext cx="3661889" cy="2416847"/>
          </a:xfrm>
          <a:custGeom>
            <a:avLst/>
            <a:gdLst/>
            <a:ahLst/>
            <a:cxnLst/>
            <a:rect r="r" b="b" t="t" l="l"/>
            <a:pathLst>
              <a:path h="2416847" w="3661889">
                <a:moveTo>
                  <a:pt x="0" y="0"/>
                </a:moveTo>
                <a:lnTo>
                  <a:pt x="3661888" y="0"/>
                </a:lnTo>
                <a:lnTo>
                  <a:pt x="3661888" y="2416846"/>
                </a:lnTo>
                <a:lnTo>
                  <a:pt x="0" y="241684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5319798" y="8613431"/>
            <a:ext cx="8189279" cy="6776628"/>
          </a:xfrm>
          <a:custGeom>
            <a:avLst/>
            <a:gdLst/>
            <a:ahLst/>
            <a:cxnLst/>
            <a:rect r="r" b="b" t="t" l="l"/>
            <a:pathLst>
              <a:path h="6776628" w="8189279">
                <a:moveTo>
                  <a:pt x="0" y="0"/>
                </a:moveTo>
                <a:lnTo>
                  <a:pt x="8189279" y="0"/>
                </a:lnTo>
                <a:lnTo>
                  <a:pt x="8189279" y="6776628"/>
                </a:lnTo>
                <a:lnTo>
                  <a:pt x="0" y="677662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-1634007" y="3735774"/>
            <a:ext cx="5143500" cy="4114800"/>
          </a:xfrm>
          <a:custGeom>
            <a:avLst/>
            <a:gdLst/>
            <a:ahLst/>
            <a:cxnLst/>
            <a:rect r="r" b="b" t="t" l="l"/>
            <a:pathLst>
              <a:path h="4114800" w="5143500">
                <a:moveTo>
                  <a:pt x="0" y="0"/>
                </a:moveTo>
                <a:lnTo>
                  <a:pt x="5143500" y="0"/>
                </a:lnTo>
                <a:lnTo>
                  <a:pt x="51435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4687550" y="6003648"/>
            <a:ext cx="5143500" cy="4114800"/>
          </a:xfrm>
          <a:custGeom>
            <a:avLst/>
            <a:gdLst/>
            <a:ahLst/>
            <a:cxnLst/>
            <a:rect r="r" b="b" t="t" l="l"/>
            <a:pathLst>
              <a:path h="4114800" w="5143500">
                <a:moveTo>
                  <a:pt x="0" y="0"/>
                </a:moveTo>
                <a:lnTo>
                  <a:pt x="5143500" y="0"/>
                </a:lnTo>
                <a:lnTo>
                  <a:pt x="51435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2954878" y="1820910"/>
            <a:ext cx="11956634" cy="62070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930"/>
              </a:lnSpc>
            </a:pPr>
            <a:r>
              <a:rPr lang="en-US" sz="11378">
                <a:solidFill>
                  <a:srgbClr val="000000"/>
                </a:solidFill>
                <a:latin typeface="Ballpoint"/>
              </a:rPr>
              <a:t>REDES INALAMBRICAS Y TENDENCIAS Y TECNOLOGIAS EMERGENTES 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885859" y="1101277"/>
            <a:ext cx="4422725" cy="19082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993"/>
              </a:lnSpc>
            </a:pPr>
            <a:r>
              <a:rPr lang="en-US" sz="9995">
                <a:solidFill>
                  <a:srgbClr val="000000"/>
                </a:solidFill>
                <a:latin typeface="Ballpoint"/>
              </a:rPr>
              <a:t>TENDENCIAS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3996230">
            <a:off x="-9590468" y="-426963"/>
            <a:ext cx="15454648" cy="8229600"/>
          </a:xfrm>
          <a:custGeom>
            <a:avLst/>
            <a:gdLst/>
            <a:ahLst/>
            <a:cxnLst/>
            <a:rect r="r" b="b" t="t" l="l"/>
            <a:pathLst>
              <a:path h="8229600" w="15454648">
                <a:moveTo>
                  <a:pt x="0" y="0"/>
                </a:moveTo>
                <a:lnTo>
                  <a:pt x="15454648" y="0"/>
                </a:lnTo>
                <a:lnTo>
                  <a:pt x="1545464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29517" y="-1229458"/>
            <a:ext cx="4123122" cy="2721260"/>
          </a:xfrm>
          <a:custGeom>
            <a:avLst/>
            <a:gdLst/>
            <a:ahLst/>
            <a:cxnLst/>
            <a:rect r="r" b="b" t="t" l="l"/>
            <a:pathLst>
              <a:path h="2721260" w="4123122">
                <a:moveTo>
                  <a:pt x="0" y="0"/>
                </a:moveTo>
                <a:lnTo>
                  <a:pt x="4123121" y="0"/>
                </a:lnTo>
                <a:lnTo>
                  <a:pt x="4123121" y="2721260"/>
                </a:lnTo>
                <a:lnTo>
                  <a:pt x="0" y="27212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9254243">
            <a:off x="4261522" y="-3900584"/>
            <a:ext cx="6455892" cy="5342251"/>
          </a:xfrm>
          <a:custGeom>
            <a:avLst/>
            <a:gdLst/>
            <a:ahLst/>
            <a:cxnLst/>
            <a:rect r="r" b="b" t="t" l="l"/>
            <a:pathLst>
              <a:path h="5342251" w="6455892">
                <a:moveTo>
                  <a:pt x="0" y="0"/>
                </a:moveTo>
                <a:lnTo>
                  <a:pt x="6455893" y="0"/>
                </a:lnTo>
                <a:lnTo>
                  <a:pt x="6455893" y="5342251"/>
                </a:lnTo>
                <a:lnTo>
                  <a:pt x="0" y="534225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376773">
            <a:off x="8141430" y="-2769687"/>
            <a:ext cx="8338735" cy="4440376"/>
          </a:xfrm>
          <a:custGeom>
            <a:avLst/>
            <a:gdLst/>
            <a:ahLst/>
            <a:cxnLst/>
            <a:rect r="r" b="b" t="t" l="l"/>
            <a:pathLst>
              <a:path h="4440376" w="8338735">
                <a:moveTo>
                  <a:pt x="0" y="0"/>
                </a:moveTo>
                <a:lnTo>
                  <a:pt x="8338734" y="0"/>
                </a:lnTo>
                <a:lnTo>
                  <a:pt x="8338734" y="4440376"/>
                </a:lnTo>
                <a:lnTo>
                  <a:pt x="0" y="44403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29517" y="8805801"/>
            <a:ext cx="5704901" cy="3765235"/>
          </a:xfrm>
          <a:custGeom>
            <a:avLst/>
            <a:gdLst/>
            <a:ahLst/>
            <a:cxnLst/>
            <a:rect r="r" b="b" t="t" l="l"/>
            <a:pathLst>
              <a:path h="3765235" w="5704901">
                <a:moveTo>
                  <a:pt x="0" y="0"/>
                </a:moveTo>
                <a:lnTo>
                  <a:pt x="5704901" y="0"/>
                </a:lnTo>
                <a:lnTo>
                  <a:pt x="5704901" y="3765235"/>
                </a:lnTo>
                <a:lnTo>
                  <a:pt x="0" y="376523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9254243">
            <a:off x="15592784" y="4511467"/>
            <a:ext cx="6455892" cy="5342251"/>
          </a:xfrm>
          <a:custGeom>
            <a:avLst/>
            <a:gdLst/>
            <a:ahLst/>
            <a:cxnLst/>
            <a:rect r="r" b="b" t="t" l="l"/>
            <a:pathLst>
              <a:path h="5342251" w="6455892">
                <a:moveTo>
                  <a:pt x="0" y="0"/>
                </a:moveTo>
                <a:lnTo>
                  <a:pt x="6455893" y="0"/>
                </a:lnTo>
                <a:lnTo>
                  <a:pt x="6455893" y="5342251"/>
                </a:lnTo>
                <a:lnTo>
                  <a:pt x="0" y="534225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73303">
            <a:off x="6236380" y="8627234"/>
            <a:ext cx="7261645" cy="3866826"/>
          </a:xfrm>
          <a:custGeom>
            <a:avLst/>
            <a:gdLst/>
            <a:ahLst/>
            <a:cxnLst/>
            <a:rect r="r" b="b" t="t" l="l"/>
            <a:pathLst>
              <a:path h="3866826" w="7261645">
                <a:moveTo>
                  <a:pt x="0" y="0"/>
                </a:moveTo>
                <a:lnTo>
                  <a:pt x="7261645" y="0"/>
                </a:lnTo>
                <a:lnTo>
                  <a:pt x="7261645" y="3866826"/>
                </a:lnTo>
                <a:lnTo>
                  <a:pt x="0" y="38668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8518360">
            <a:off x="9907600" y="8627234"/>
            <a:ext cx="7261645" cy="3866826"/>
          </a:xfrm>
          <a:custGeom>
            <a:avLst/>
            <a:gdLst/>
            <a:ahLst/>
            <a:cxnLst/>
            <a:rect r="r" b="b" t="t" l="l"/>
            <a:pathLst>
              <a:path h="3866826" w="7261645">
                <a:moveTo>
                  <a:pt x="0" y="0"/>
                </a:moveTo>
                <a:lnTo>
                  <a:pt x="7261646" y="0"/>
                </a:lnTo>
                <a:lnTo>
                  <a:pt x="7261646" y="3866826"/>
                </a:lnTo>
                <a:lnTo>
                  <a:pt x="0" y="38668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6152591">
            <a:off x="13420171" y="-1191488"/>
            <a:ext cx="8338735" cy="4440376"/>
          </a:xfrm>
          <a:custGeom>
            <a:avLst/>
            <a:gdLst/>
            <a:ahLst/>
            <a:cxnLst/>
            <a:rect r="r" b="b" t="t" l="l"/>
            <a:pathLst>
              <a:path h="4440376" w="8338735">
                <a:moveTo>
                  <a:pt x="0" y="0"/>
                </a:moveTo>
                <a:lnTo>
                  <a:pt x="8338734" y="0"/>
                </a:lnTo>
                <a:lnTo>
                  <a:pt x="8338734" y="4440376"/>
                </a:lnTo>
                <a:lnTo>
                  <a:pt x="0" y="44403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3770910" y="2974975"/>
            <a:ext cx="10746179" cy="6283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000000"/>
                </a:solidFill>
                <a:latin typeface="Ballpoint"/>
              </a:rPr>
              <a:t>EN EL DINÁMICO MUNDO DE LA TECNOLOGÍA, EL NÚMERO DE REDES Y DISPOSITIVOS CONECTADOS CONTINÚA CRECIENDO, LO QUE GENERA NUEVAS NECESIDADES Y MEDIDAS PARA MEJORAR Y ABORDAR DESAFÍOS. ESTAS TENDENCIAS ESTÁN CAMBIANDO NUESTRA PERSPECTIVA SOBRE CÓMO DISEÑAMOS Y CONFIGURAMOS LAS REDES DE COMPUTADORAS.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654761">
            <a:off x="-209080" y="-381614"/>
            <a:ext cx="18706160" cy="11050228"/>
          </a:xfrm>
          <a:custGeom>
            <a:avLst/>
            <a:gdLst/>
            <a:ahLst/>
            <a:cxnLst/>
            <a:rect r="r" b="b" t="t" l="l"/>
            <a:pathLst>
              <a:path h="11050228" w="18706160">
                <a:moveTo>
                  <a:pt x="18706160" y="10277821"/>
                </a:moveTo>
                <a:lnTo>
                  <a:pt x="434479" y="11050228"/>
                </a:lnTo>
                <a:lnTo>
                  <a:pt x="0" y="772407"/>
                </a:lnTo>
                <a:lnTo>
                  <a:pt x="18271681" y="0"/>
                </a:lnTo>
                <a:lnTo>
                  <a:pt x="18706160" y="10277821"/>
                </a:lnTo>
                <a:close/>
              </a:path>
            </a:pathLst>
          </a:custGeom>
          <a:blipFill>
            <a:blip r:embed="rId2"/>
            <a:stretch>
              <a:fillRect l="-5423" t="0" r="-5423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715532" y="7725280"/>
            <a:ext cx="5143500" cy="4114800"/>
          </a:xfrm>
          <a:custGeom>
            <a:avLst/>
            <a:gdLst/>
            <a:ahLst/>
            <a:cxnLst/>
            <a:rect r="r" b="b" t="t" l="l"/>
            <a:pathLst>
              <a:path h="4114800" w="5143500">
                <a:moveTo>
                  <a:pt x="0" y="0"/>
                </a:moveTo>
                <a:lnTo>
                  <a:pt x="5143500" y="0"/>
                </a:lnTo>
                <a:lnTo>
                  <a:pt x="51435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8845010">
            <a:off x="14687550" y="-349722"/>
            <a:ext cx="5143500" cy="4114800"/>
          </a:xfrm>
          <a:custGeom>
            <a:avLst/>
            <a:gdLst/>
            <a:ahLst/>
            <a:cxnLst/>
            <a:rect r="r" b="b" t="t" l="l"/>
            <a:pathLst>
              <a:path h="4114800" w="5143500">
                <a:moveTo>
                  <a:pt x="0" y="0"/>
                </a:moveTo>
                <a:lnTo>
                  <a:pt x="5143500" y="0"/>
                </a:lnTo>
                <a:lnTo>
                  <a:pt x="51435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491468" y="3687808"/>
            <a:ext cx="3978887" cy="2276808"/>
          </a:xfrm>
          <a:custGeom>
            <a:avLst/>
            <a:gdLst/>
            <a:ahLst/>
            <a:cxnLst/>
            <a:rect r="r" b="b" t="t" l="l"/>
            <a:pathLst>
              <a:path h="2276808" w="3978887">
                <a:moveTo>
                  <a:pt x="0" y="0"/>
                </a:moveTo>
                <a:lnTo>
                  <a:pt x="3978887" y="0"/>
                </a:lnTo>
                <a:lnTo>
                  <a:pt x="3978887" y="2276808"/>
                </a:lnTo>
                <a:lnTo>
                  <a:pt x="0" y="227680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914776" y="7004028"/>
            <a:ext cx="4947195" cy="2778653"/>
          </a:xfrm>
          <a:custGeom>
            <a:avLst/>
            <a:gdLst/>
            <a:ahLst/>
            <a:cxnLst/>
            <a:rect r="r" b="b" t="t" l="l"/>
            <a:pathLst>
              <a:path h="2778653" w="4947195">
                <a:moveTo>
                  <a:pt x="0" y="0"/>
                </a:moveTo>
                <a:lnTo>
                  <a:pt x="4947195" y="0"/>
                </a:lnTo>
                <a:lnTo>
                  <a:pt x="4947195" y="2778652"/>
                </a:lnTo>
                <a:lnTo>
                  <a:pt x="0" y="277865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166132" y="3776176"/>
            <a:ext cx="3975021" cy="2234997"/>
          </a:xfrm>
          <a:custGeom>
            <a:avLst/>
            <a:gdLst/>
            <a:ahLst/>
            <a:cxnLst/>
            <a:rect r="r" b="b" t="t" l="l"/>
            <a:pathLst>
              <a:path h="2234997" w="3975021">
                <a:moveTo>
                  <a:pt x="0" y="0"/>
                </a:moveTo>
                <a:lnTo>
                  <a:pt x="3975021" y="0"/>
                </a:lnTo>
                <a:lnTo>
                  <a:pt x="3975021" y="2234998"/>
                </a:lnTo>
                <a:lnTo>
                  <a:pt x="0" y="223499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448334" y="7004028"/>
            <a:ext cx="5187389" cy="2876103"/>
          </a:xfrm>
          <a:custGeom>
            <a:avLst/>
            <a:gdLst/>
            <a:ahLst/>
            <a:cxnLst/>
            <a:rect r="r" b="b" t="t" l="l"/>
            <a:pathLst>
              <a:path h="2876103" w="5187389">
                <a:moveTo>
                  <a:pt x="0" y="0"/>
                </a:moveTo>
                <a:lnTo>
                  <a:pt x="5187390" y="0"/>
                </a:lnTo>
                <a:lnTo>
                  <a:pt x="5187390" y="2876102"/>
                </a:lnTo>
                <a:lnTo>
                  <a:pt x="0" y="287610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662604" y="523875"/>
            <a:ext cx="12962792" cy="24933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334"/>
              </a:lnSpc>
            </a:pPr>
            <a:r>
              <a:rPr lang="en-US" sz="13096">
                <a:solidFill>
                  <a:srgbClr val="000000"/>
                </a:solidFill>
                <a:latin typeface="Ballpoint"/>
              </a:rPr>
              <a:t>TECNOLOGÍAS EMERGENTES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2817234"/>
            <a:ext cx="8249885" cy="9589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94"/>
              </a:lnSpc>
              <a:spcBef>
                <a:spcPct val="0"/>
              </a:spcBef>
            </a:pPr>
            <a:r>
              <a:rPr lang="en-US" sz="4996">
                <a:solidFill>
                  <a:srgbClr val="000000"/>
                </a:solidFill>
                <a:latin typeface="Ballpoint"/>
              </a:rPr>
              <a:t>AUTOMATIZACIÓN Y ORQUESTACIÓN DE REDES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841329" y="2817234"/>
            <a:ext cx="5094089" cy="9589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94"/>
              </a:lnSpc>
              <a:spcBef>
                <a:spcPct val="0"/>
              </a:spcBef>
            </a:pPr>
            <a:r>
              <a:rPr lang="en-US" sz="4996">
                <a:solidFill>
                  <a:srgbClr val="000000"/>
                </a:solidFill>
                <a:latin typeface="Ballpoint"/>
              </a:rPr>
              <a:t>CIBERSEGURIDAD AVANZADA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671562" y="6045085"/>
            <a:ext cx="4964162" cy="9589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94"/>
              </a:lnSpc>
              <a:spcBef>
                <a:spcPct val="0"/>
              </a:spcBef>
            </a:pPr>
            <a:r>
              <a:rPr lang="en-US" sz="4996">
                <a:solidFill>
                  <a:srgbClr val="000000"/>
                </a:solidFill>
                <a:latin typeface="Ballpoint"/>
              </a:rPr>
              <a:t>COMPUTACIÓN PERIMETRAL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165235" y="5873477"/>
            <a:ext cx="6094065" cy="9589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94"/>
              </a:lnSpc>
              <a:spcBef>
                <a:spcPct val="0"/>
              </a:spcBef>
            </a:pPr>
            <a:r>
              <a:rPr lang="en-US" sz="4996">
                <a:solidFill>
                  <a:srgbClr val="000000"/>
                </a:solidFill>
                <a:latin typeface="Ballpoint"/>
              </a:rPr>
              <a:t>IA Y MACHINE LEARNING EN REDES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4833" r="0" b="-248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655474" y="-1028700"/>
            <a:ext cx="5143500" cy="4114800"/>
          </a:xfrm>
          <a:custGeom>
            <a:avLst/>
            <a:gdLst/>
            <a:ahLst/>
            <a:cxnLst/>
            <a:rect r="r" b="b" t="t" l="l"/>
            <a:pathLst>
              <a:path h="4114800" w="5143500">
                <a:moveTo>
                  <a:pt x="0" y="0"/>
                </a:moveTo>
                <a:lnTo>
                  <a:pt x="5143500" y="0"/>
                </a:lnTo>
                <a:lnTo>
                  <a:pt x="51435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188207" y="7423597"/>
            <a:ext cx="5143500" cy="4114800"/>
          </a:xfrm>
          <a:custGeom>
            <a:avLst/>
            <a:gdLst/>
            <a:ahLst/>
            <a:cxnLst/>
            <a:rect r="r" b="b" t="t" l="l"/>
            <a:pathLst>
              <a:path h="4114800" w="5143500">
                <a:moveTo>
                  <a:pt x="0" y="0"/>
                </a:moveTo>
                <a:lnTo>
                  <a:pt x="5143500" y="0"/>
                </a:lnTo>
                <a:lnTo>
                  <a:pt x="51435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283667" y="4309838"/>
            <a:ext cx="3904540" cy="3062506"/>
          </a:xfrm>
          <a:custGeom>
            <a:avLst/>
            <a:gdLst/>
            <a:ahLst/>
            <a:cxnLst/>
            <a:rect r="r" b="b" t="t" l="l"/>
            <a:pathLst>
              <a:path h="3062506" w="3904540">
                <a:moveTo>
                  <a:pt x="0" y="0"/>
                </a:moveTo>
                <a:lnTo>
                  <a:pt x="3904540" y="0"/>
                </a:lnTo>
                <a:lnTo>
                  <a:pt x="3904540" y="3062506"/>
                </a:lnTo>
                <a:lnTo>
                  <a:pt x="0" y="306250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796070" y="4246423"/>
            <a:ext cx="3125921" cy="3125921"/>
          </a:xfrm>
          <a:custGeom>
            <a:avLst/>
            <a:gdLst/>
            <a:ahLst/>
            <a:cxnLst/>
            <a:rect r="r" b="b" t="t" l="l"/>
            <a:pathLst>
              <a:path h="3125921" w="3125921">
                <a:moveTo>
                  <a:pt x="0" y="0"/>
                </a:moveTo>
                <a:lnTo>
                  <a:pt x="3125921" y="0"/>
                </a:lnTo>
                <a:lnTo>
                  <a:pt x="3125921" y="3125921"/>
                </a:lnTo>
                <a:lnTo>
                  <a:pt x="0" y="312592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860938" y="307954"/>
            <a:ext cx="10566124" cy="24933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334"/>
              </a:lnSpc>
            </a:pPr>
            <a:r>
              <a:rPr lang="en-US" sz="13096">
                <a:solidFill>
                  <a:srgbClr val="000000"/>
                </a:solidFill>
                <a:latin typeface="Ballpoint"/>
              </a:rPr>
              <a:t>IMPACTO Y VENTAJAS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102600" y="2847975"/>
            <a:ext cx="4705648" cy="11761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74"/>
              </a:lnSpc>
              <a:spcBef>
                <a:spcPct val="0"/>
              </a:spcBef>
            </a:pPr>
            <a:r>
              <a:rPr lang="en-US" sz="6196">
                <a:solidFill>
                  <a:srgbClr val="000000"/>
                </a:solidFill>
                <a:latin typeface="Ballpoint"/>
              </a:rPr>
              <a:t> GESTIÓN PROACTIVA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617666" y="7851393"/>
            <a:ext cx="7052667" cy="11761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74"/>
              </a:lnSpc>
              <a:spcBef>
                <a:spcPct val="0"/>
              </a:spcBef>
            </a:pPr>
            <a:r>
              <a:rPr lang="en-US" sz="6196">
                <a:solidFill>
                  <a:srgbClr val="000000"/>
                </a:solidFill>
                <a:latin typeface="Ballpoint"/>
              </a:rPr>
              <a:t>OPTIMIZACIÓN DEL RENDIMIENTO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944088" y="2847975"/>
            <a:ext cx="4965948" cy="11761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74"/>
              </a:lnSpc>
              <a:spcBef>
                <a:spcPct val="0"/>
              </a:spcBef>
            </a:pPr>
            <a:r>
              <a:rPr lang="en-US" sz="6196">
                <a:solidFill>
                  <a:srgbClr val="000000"/>
                </a:solidFill>
                <a:latin typeface="Ballpoint"/>
              </a:rPr>
              <a:t>SEGURIDAD MEJORADA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695527">
            <a:off x="12014580" y="551395"/>
            <a:ext cx="15454648" cy="8229600"/>
          </a:xfrm>
          <a:custGeom>
            <a:avLst/>
            <a:gdLst/>
            <a:ahLst/>
            <a:cxnLst/>
            <a:rect r="r" b="b" t="t" l="l"/>
            <a:pathLst>
              <a:path h="8229600" w="15454648">
                <a:moveTo>
                  <a:pt x="0" y="0"/>
                </a:moveTo>
                <a:lnTo>
                  <a:pt x="15454648" y="0"/>
                </a:lnTo>
                <a:lnTo>
                  <a:pt x="1545464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12695104" y="8812308"/>
            <a:ext cx="4123122" cy="2721260"/>
          </a:xfrm>
          <a:custGeom>
            <a:avLst/>
            <a:gdLst/>
            <a:ahLst/>
            <a:cxnLst/>
            <a:rect r="r" b="b" t="t" l="l"/>
            <a:pathLst>
              <a:path h="2721260" w="4123122">
                <a:moveTo>
                  <a:pt x="0" y="0"/>
                </a:moveTo>
                <a:lnTo>
                  <a:pt x="4123122" y="0"/>
                </a:lnTo>
                <a:lnTo>
                  <a:pt x="4123122" y="2721260"/>
                </a:lnTo>
                <a:lnTo>
                  <a:pt x="0" y="27212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545756">
            <a:off x="6930328" y="8862443"/>
            <a:ext cx="6455892" cy="5342251"/>
          </a:xfrm>
          <a:custGeom>
            <a:avLst/>
            <a:gdLst/>
            <a:ahLst/>
            <a:cxnLst/>
            <a:rect r="r" b="b" t="t" l="l"/>
            <a:pathLst>
              <a:path h="5342251" w="6455892">
                <a:moveTo>
                  <a:pt x="0" y="0"/>
                </a:moveTo>
                <a:lnTo>
                  <a:pt x="6455892" y="0"/>
                </a:lnTo>
                <a:lnTo>
                  <a:pt x="6455892" y="5342251"/>
                </a:lnTo>
                <a:lnTo>
                  <a:pt x="0" y="534225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10423226">
            <a:off x="1167578" y="8633420"/>
            <a:ext cx="8338735" cy="4440376"/>
          </a:xfrm>
          <a:custGeom>
            <a:avLst/>
            <a:gdLst/>
            <a:ahLst/>
            <a:cxnLst/>
            <a:rect r="r" b="b" t="t" l="l"/>
            <a:pathLst>
              <a:path h="4440376" w="8338735">
                <a:moveTo>
                  <a:pt x="0" y="0"/>
                </a:moveTo>
                <a:lnTo>
                  <a:pt x="8338735" y="0"/>
                </a:lnTo>
                <a:lnTo>
                  <a:pt x="8338735" y="4440377"/>
                </a:lnTo>
                <a:lnTo>
                  <a:pt x="0" y="44403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10800000">
            <a:off x="11113325" y="-2266926"/>
            <a:ext cx="5704901" cy="3765235"/>
          </a:xfrm>
          <a:custGeom>
            <a:avLst/>
            <a:gdLst/>
            <a:ahLst/>
            <a:cxnLst/>
            <a:rect r="r" b="b" t="t" l="l"/>
            <a:pathLst>
              <a:path h="3765235" w="5704901">
                <a:moveTo>
                  <a:pt x="0" y="0"/>
                </a:moveTo>
                <a:lnTo>
                  <a:pt x="5704901" y="0"/>
                </a:lnTo>
                <a:lnTo>
                  <a:pt x="5704901" y="3765235"/>
                </a:lnTo>
                <a:lnTo>
                  <a:pt x="0" y="376523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1545756">
            <a:off x="-4400934" y="450392"/>
            <a:ext cx="6455892" cy="5342251"/>
          </a:xfrm>
          <a:custGeom>
            <a:avLst/>
            <a:gdLst/>
            <a:ahLst/>
            <a:cxnLst/>
            <a:rect r="r" b="b" t="t" l="l"/>
            <a:pathLst>
              <a:path h="5342251" w="6455892">
                <a:moveTo>
                  <a:pt x="0" y="0"/>
                </a:moveTo>
                <a:lnTo>
                  <a:pt x="6455892" y="0"/>
                </a:lnTo>
                <a:lnTo>
                  <a:pt x="6455892" y="5342251"/>
                </a:lnTo>
                <a:lnTo>
                  <a:pt x="0" y="534225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10726696">
            <a:off x="4149718" y="-2189951"/>
            <a:ext cx="7261645" cy="3866826"/>
          </a:xfrm>
          <a:custGeom>
            <a:avLst/>
            <a:gdLst/>
            <a:ahLst/>
            <a:cxnLst/>
            <a:rect r="r" b="b" t="t" l="l"/>
            <a:pathLst>
              <a:path h="3866826" w="7261645">
                <a:moveTo>
                  <a:pt x="0" y="0"/>
                </a:moveTo>
                <a:lnTo>
                  <a:pt x="7261645" y="0"/>
                </a:lnTo>
                <a:lnTo>
                  <a:pt x="7261645" y="3866827"/>
                </a:lnTo>
                <a:lnTo>
                  <a:pt x="0" y="38668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2281639">
            <a:off x="478497" y="-2189951"/>
            <a:ext cx="7261645" cy="3866826"/>
          </a:xfrm>
          <a:custGeom>
            <a:avLst/>
            <a:gdLst/>
            <a:ahLst/>
            <a:cxnLst/>
            <a:rect r="r" b="b" t="t" l="l"/>
            <a:pathLst>
              <a:path h="3866826" w="7261645">
                <a:moveTo>
                  <a:pt x="0" y="0"/>
                </a:moveTo>
                <a:lnTo>
                  <a:pt x="7261645" y="0"/>
                </a:lnTo>
                <a:lnTo>
                  <a:pt x="7261645" y="3866827"/>
                </a:lnTo>
                <a:lnTo>
                  <a:pt x="0" y="38668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4647408">
            <a:off x="-4111163" y="7055222"/>
            <a:ext cx="8338735" cy="4440376"/>
          </a:xfrm>
          <a:custGeom>
            <a:avLst/>
            <a:gdLst/>
            <a:ahLst/>
            <a:cxnLst/>
            <a:rect r="r" b="b" t="t" l="l"/>
            <a:pathLst>
              <a:path h="4440376" w="8338735">
                <a:moveTo>
                  <a:pt x="0" y="0"/>
                </a:moveTo>
                <a:lnTo>
                  <a:pt x="8338735" y="0"/>
                </a:lnTo>
                <a:lnTo>
                  <a:pt x="8338735" y="4440376"/>
                </a:lnTo>
                <a:lnTo>
                  <a:pt x="0" y="44403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028700" y="4357336"/>
            <a:ext cx="6824318" cy="49180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>
                <a:solidFill>
                  <a:srgbClr val="000000"/>
                </a:solidFill>
                <a:latin typeface="Open Sans"/>
              </a:rPr>
              <a:t>Redes Autónomas: Implementan AI para autoconfigurarse, autoadministrarse y autor repararse, reduciendo la necesidad de intervención humana.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123893" y="4608608"/>
            <a:ext cx="7142422" cy="4203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Open Sans"/>
              </a:rPr>
              <a:t>Analítica de Redes: Herramientas como Cisco DNA Center utilizan machine learning para ofrecer insights sobre el rendimiento y la seguridad de la red.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090190" y="993484"/>
            <a:ext cx="4685114" cy="24933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334"/>
              </a:lnSpc>
            </a:pPr>
            <a:r>
              <a:rPr lang="en-US" sz="13096">
                <a:solidFill>
                  <a:srgbClr val="000000"/>
                </a:solidFill>
                <a:latin typeface="Ballpoint"/>
              </a:rPr>
              <a:t>EJEMPLOS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4033540">
            <a:off x="861839" y="-5278665"/>
            <a:ext cx="16564321" cy="20844330"/>
          </a:xfrm>
          <a:custGeom>
            <a:avLst/>
            <a:gdLst/>
            <a:ahLst/>
            <a:cxnLst/>
            <a:rect r="r" b="b" t="t" l="l"/>
            <a:pathLst>
              <a:path h="20844330" w="16564321">
                <a:moveTo>
                  <a:pt x="9484992" y="0"/>
                </a:moveTo>
                <a:lnTo>
                  <a:pt x="16564322" y="16862207"/>
                </a:lnTo>
                <a:lnTo>
                  <a:pt x="7079330" y="20844330"/>
                </a:lnTo>
                <a:lnTo>
                  <a:pt x="0" y="3982123"/>
                </a:lnTo>
                <a:lnTo>
                  <a:pt x="9484992" y="0"/>
                </a:lnTo>
                <a:close/>
              </a:path>
            </a:pathLst>
          </a:custGeom>
          <a:blipFill>
            <a:blip r:embed="rId2"/>
            <a:stretch>
              <a:fillRect l="-68066" t="0" r="-68066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838578" y="7463090"/>
            <a:ext cx="5143500" cy="4114800"/>
          </a:xfrm>
          <a:custGeom>
            <a:avLst/>
            <a:gdLst/>
            <a:ahLst/>
            <a:cxnLst/>
            <a:rect r="r" b="b" t="t" l="l"/>
            <a:pathLst>
              <a:path h="4114800" w="5143500">
                <a:moveTo>
                  <a:pt x="0" y="0"/>
                </a:moveTo>
                <a:lnTo>
                  <a:pt x="5143500" y="0"/>
                </a:lnTo>
                <a:lnTo>
                  <a:pt x="51435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8845010">
            <a:off x="14687550" y="-349722"/>
            <a:ext cx="5143500" cy="4114800"/>
          </a:xfrm>
          <a:custGeom>
            <a:avLst/>
            <a:gdLst/>
            <a:ahLst/>
            <a:cxnLst/>
            <a:rect r="r" b="b" t="t" l="l"/>
            <a:pathLst>
              <a:path h="4114800" w="5143500">
                <a:moveTo>
                  <a:pt x="0" y="0"/>
                </a:moveTo>
                <a:lnTo>
                  <a:pt x="5143500" y="0"/>
                </a:lnTo>
                <a:lnTo>
                  <a:pt x="51435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731074" y="-26266"/>
            <a:ext cx="6825852" cy="24933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334"/>
              </a:lnSpc>
            </a:pPr>
            <a:r>
              <a:rPr lang="en-US" sz="13096">
                <a:solidFill>
                  <a:srgbClr val="000000"/>
                </a:solidFill>
                <a:latin typeface="Ballpoint"/>
              </a:rPr>
              <a:t>CONCLUSIONES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2761875"/>
            <a:ext cx="16020827" cy="3047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60"/>
              </a:lnSpc>
              <a:spcBef>
                <a:spcPct val="0"/>
              </a:spcBef>
            </a:pPr>
            <a:r>
              <a:rPr lang="en-US" sz="3400">
                <a:solidFill>
                  <a:srgbClr val="000000"/>
                </a:solidFill>
                <a:latin typeface="Ballpoint"/>
              </a:rPr>
              <a:t>Las tendencias actuales en redes de computadoras están impulsadas por la necesidad de mayor eficiencia, seguridad y capacidad para manejar aplicaciones avanzadas. La automatización, ciberseguridad avanzada, computación perimetral, y el uso de inteligencia artificial y machine learning están transformando la manera en que gestionamos y utilizamos las redes. Estas tendencias no solo mejoran la operatividad de las redes actuales, sino que también habilitan nuevas aplicaciones y servicios que antes eran inalcanzables.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6339076"/>
            <a:ext cx="16020827" cy="30474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4"/>
              </a:lnSpc>
              <a:spcBef>
                <a:spcPct val="0"/>
              </a:spcBef>
            </a:pPr>
            <a:r>
              <a:rPr lang="en-US" sz="3396">
                <a:solidFill>
                  <a:srgbClr val="000000"/>
                </a:solidFill>
                <a:latin typeface="Ballpoint"/>
              </a:rPr>
              <a:t>En particular, las redes inalámbricas han revolucionado la manera en que nos conectamos y comunicamos, ofreciendo grandes ventajas en términos de flexibilidad y movilidad. Sin embargo, es fundamental tener en cuenta sus limitaciones y aplicar medidas de seguridad adecuadas para garantizar un rendimiento óptimo y seguro. La combinación de estas tecnologías emergentes y redes inalámbricas está llevando la conectividad global a nuevas alturas, prometiendo una mayor eficiencia y capacidades avanzadas que revolucionarán la conectividad en los próximos años.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437818" y="3704420"/>
            <a:ext cx="11263206" cy="2679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703"/>
              </a:lnSpc>
            </a:pPr>
            <a:r>
              <a:rPr lang="en-US" sz="14074">
                <a:solidFill>
                  <a:srgbClr val="000000"/>
                </a:solidFill>
                <a:latin typeface="Ballpoint"/>
              </a:rPr>
              <a:t>¡MUCHAS GRACIAS!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416676" y="-5323223"/>
            <a:ext cx="15454648" cy="8229600"/>
          </a:xfrm>
          <a:custGeom>
            <a:avLst/>
            <a:gdLst/>
            <a:ahLst/>
            <a:cxnLst/>
            <a:rect r="r" b="b" t="t" l="l"/>
            <a:pathLst>
              <a:path h="8229600" w="15454648">
                <a:moveTo>
                  <a:pt x="0" y="0"/>
                </a:moveTo>
                <a:lnTo>
                  <a:pt x="15454648" y="0"/>
                </a:lnTo>
                <a:lnTo>
                  <a:pt x="1545464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531674" y="-950846"/>
            <a:ext cx="3661889" cy="2416847"/>
          </a:xfrm>
          <a:custGeom>
            <a:avLst/>
            <a:gdLst/>
            <a:ahLst/>
            <a:cxnLst/>
            <a:rect r="r" b="b" t="t" l="l"/>
            <a:pathLst>
              <a:path h="2416847" w="3661889">
                <a:moveTo>
                  <a:pt x="0" y="0"/>
                </a:moveTo>
                <a:lnTo>
                  <a:pt x="3661889" y="0"/>
                </a:lnTo>
                <a:lnTo>
                  <a:pt x="3661889" y="2416847"/>
                </a:lnTo>
                <a:lnTo>
                  <a:pt x="0" y="24168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11945155" y="3312061"/>
            <a:ext cx="15454648" cy="8229600"/>
          </a:xfrm>
          <a:custGeom>
            <a:avLst/>
            <a:gdLst/>
            <a:ahLst/>
            <a:cxnLst/>
            <a:rect r="r" b="b" t="t" l="l"/>
            <a:pathLst>
              <a:path h="8229600" w="15454648">
                <a:moveTo>
                  <a:pt x="0" y="0"/>
                </a:moveTo>
                <a:lnTo>
                  <a:pt x="15454648" y="0"/>
                </a:lnTo>
                <a:lnTo>
                  <a:pt x="1545464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6990258" y="-1924855"/>
            <a:ext cx="9945136" cy="8229600"/>
          </a:xfrm>
          <a:custGeom>
            <a:avLst/>
            <a:gdLst/>
            <a:ahLst/>
            <a:cxnLst/>
            <a:rect r="r" b="b" t="t" l="l"/>
            <a:pathLst>
              <a:path h="8229600" w="9945136">
                <a:moveTo>
                  <a:pt x="0" y="0"/>
                </a:moveTo>
                <a:lnTo>
                  <a:pt x="9945136" y="0"/>
                </a:lnTo>
                <a:lnTo>
                  <a:pt x="994513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2153813">
            <a:off x="15917520" y="-1121885"/>
            <a:ext cx="5514248" cy="4563040"/>
          </a:xfrm>
          <a:custGeom>
            <a:avLst/>
            <a:gdLst/>
            <a:ahLst/>
            <a:cxnLst/>
            <a:rect r="r" b="b" t="t" l="l"/>
            <a:pathLst>
              <a:path h="4563040" w="5514248">
                <a:moveTo>
                  <a:pt x="0" y="0"/>
                </a:moveTo>
                <a:lnTo>
                  <a:pt x="5514248" y="0"/>
                </a:lnTo>
                <a:lnTo>
                  <a:pt x="5514248" y="4563040"/>
                </a:lnTo>
                <a:lnTo>
                  <a:pt x="0" y="456304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6677921" y="3735774"/>
            <a:ext cx="3661889" cy="2416847"/>
          </a:xfrm>
          <a:custGeom>
            <a:avLst/>
            <a:gdLst/>
            <a:ahLst/>
            <a:cxnLst/>
            <a:rect r="r" b="b" t="t" l="l"/>
            <a:pathLst>
              <a:path h="2416847" w="3661889">
                <a:moveTo>
                  <a:pt x="0" y="0"/>
                </a:moveTo>
                <a:lnTo>
                  <a:pt x="3661889" y="0"/>
                </a:lnTo>
                <a:lnTo>
                  <a:pt x="3661889" y="2416846"/>
                </a:lnTo>
                <a:lnTo>
                  <a:pt x="0" y="241684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3849606">
            <a:off x="9626062" y="9919129"/>
            <a:ext cx="8796339" cy="4684051"/>
          </a:xfrm>
          <a:custGeom>
            <a:avLst/>
            <a:gdLst/>
            <a:ahLst/>
            <a:cxnLst/>
            <a:rect r="r" b="b" t="t" l="l"/>
            <a:pathLst>
              <a:path h="4684051" w="8796339">
                <a:moveTo>
                  <a:pt x="0" y="0"/>
                </a:moveTo>
                <a:lnTo>
                  <a:pt x="8796340" y="0"/>
                </a:lnTo>
                <a:lnTo>
                  <a:pt x="8796340" y="4684051"/>
                </a:lnTo>
                <a:lnTo>
                  <a:pt x="0" y="468405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3849606">
            <a:off x="14730117" y="6107820"/>
            <a:ext cx="8796339" cy="4684051"/>
          </a:xfrm>
          <a:custGeom>
            <a:avLst/>
            <a:gdLst/>
            <a:ahLst/>
            <a:cxnLst/>
            <a:rect r="r" b="b" t="t" l="l"/>
            <a:pathLst>
              <a:path h="4684051" w="8796339">
                <a:moveTo>
                  <a:pt x="0" y="0"/>
                </a:moveTo>
                <a:lnTo>
                  <a:pt x="8796340" y="0"/>
                </a:lnTo>
                <a:lnTo>
                  <a:pt x="8796340" y="4684051"/>
                </a:lnTo>
                <a:lnTo>
                  <a:pt x="0" y="468405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977595">
            <a:off x="2996410" y="9078577"/>
            <a:ext cx="3661889" cy="2416847"/>
          </a:xfrm>
          <a:custGeom>
            <a:avLst/>
            <a:gdLst/>
            <a:ahLst/>
            <a:cxnLst/>
            <a:rect r="r" b="b" t="t" l="l"/>
            <a:pathLst>
              <a:path h="2416847" w="3661889">
                <a:moveTo>
                  <a:pt x="0" y="0"/>
                </a:moveTo>
                <a:lnTo>
                  <a:pt x="3661888" y="0"/>
                </a:lnTo>
                <a:lnTo>
                  <a:pt x="3661888" y="2416846"/>
                </a:lnTo>
                <a:lnTo>
                  <a:pt x="0" y="241684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5319798" y="8613431"/>
            <a:ext cx="8189279" cy="6776628"/>
          </a:xfrm>
          <a:custGeom>
            <a:avLst/>
            <a:gdLst/>
            <a:ahLst/>
            <a:cxnLst/>
            <a:rect r="r" b="b" t="t" l="l"/>
            <a:pathLst>
              <a:path h="6776628" w="8189279">
                <a:moveTo>
                  <a:pt x="0" y="0"/>
                </a:moveTo>
                <a:lnTo>
                  <a:pt x="8189279" y="0"/>
                </a:lnTo>
                <a:lnTo>
                  <a:pt x="8189279" y="6776628"/>
                </a:lnTo>
                <a:lnTo>
                  <a:pt x="0" y="677662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-1984129" y="4247345"/>
            <a:ext cx="5143500" cy="4114800"/>
          </a:xfrm>
          <a:custGeom>
            <a:avLst/>
            <a:gdLst/>
            <a:ahLst/>
            <a:cxnLst/>
            <a:rect r="r" b="b" t="t" l="l"/>
            <a:pathLst>
              <a:path h="4114800" w="5143500">
                <a:moveTo>
                  <a:pt x="0" y="0"/>
                </a:moveTo>
                <a:lnTo>
                  <a:pt x="5143500" y="0"/>
                </a:lnTo>
                <a:lnTo>
                  <a:pt x="51435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4979471" y="6172200"/>
            <a:ext cx="5143500" cy="4114800"/>
          </a:xfrm>
          <a:custGeom>
            <a:avLst/>
            <a:gdLst/>
            <a:ahLst/>
            <a:cxnLst/>
            <a:rect r="r" b="b" t="t" l="l"/>
            <a:pathLst>
              <a:path h="4114800" w="5143500">
                <a:moveTo>
                  <a:pt x="0" y="0"/>
                </a:moveTo>
                <a:lnTo>
                  <a:pt x="5143500" y="0"/>
                </a:lnTo>
                <a:lnTo>
                  <a:pt x="51435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563180" y="1233650"/>
            <a:ext cx="4924127" cy="19082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993"/>
              </a:lnSpc>
            </a:pPr>
            <a:r>
              <a:rPr lang="en-US" sz="9995">
                <a:solidFill>
                  <a:srgbClr val="000000"/>
                </a:solidFill>
                <a:latin typeface="Ballpoint"/>
              </a:rPr>
              <a:t>INTEGRANTES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4688836" y="3494359"/>
            <a:ext cx="8681382" cy="49980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329"/>
              </a:lnSpc>
            </a:pPr>
            <a:r>
              <a:rPr lang="en-US" sz="9820">
                <a:solidFill>
                  <a:srgbClr val="000000"/>
                </a:solidFill>
                <a:latin typeface="Ballpoint"/>
              </a:rPr>
              <a:t>Jarama Leonardo</a:t>
            </a:r>
          </a:p>
          <a:p>
            <a:pPr algn="ctr">
              <a:lnSpc>
                <a:spcPts val="9329"/>
              </a:lnSpc>
            </a:pPr>
            <a:r>
              <a:rPr lang="en-US" sz="9820">
                <a:solidFill>
                  <a:srgbClr val="000000"/>
                </a:solidFill>
                <a:latin typeface="Ballpoint"/>
              </a:rPr>
              <a:t>Rengifo Angel</a:t>
            </a:r>
          </a:p>
          <a:p>
            <a:pPr algn="ctr">
              <a:lnSpc>
                <a:spcPts val="9329"/>
              </a:lnSpc>
            </a:pPr>
            <a:r>
              <a:rPr lang="en-US" sz="9820">
                <a:solidFill>
                  <a:srgbClr val="000000"/>
                </a:solidFill>
                <a:latin typeface="Ballpoint"/>
              </a:rPr>
              <a:t>Roca Maurico</a:t>
            </a:r>
          </a:p>
          <a:p>
            <a:pPr algn="ctr">
              <a:lnSpc>
                <a:spcPts val="9329"/>
              </a:lnSpc>
            </a:pPr>
            <a:r>
              <a:rPr lang="en-US" sz="9820">
                <a:solidFill>
                  <a:srgbClr val="000000"/>
                </a:solidFill>
                <a:latin typeface="Ballpoint"/>
              </a:rPr>
              <a:t>Rojas Leonardo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3996230">
            <a:off x="-9590468" y="-426963"/>
            <a:ext cx="15454648" cy="8229600"/>
          </a:xfrm>
          <a:custGeom>
            <a:avLst/>
            <a:gdLst/>
            <a:ahLst/>
            <a:cxnLst/>
            <a:rect r="r" b="b" t="t" l="l"/>
            <a:pathLst>
              <a:path h="8229600" w="15454648">
                <a:moveTo>
                  <a:pt x="0" y="0"/>
                </a:moveTo>
                <a:lnTo>
                  <a:pt x="15454648" y="0"/>
                </a:lnTo>
                <a:lnTo>
                  <a:pt x="1545464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29517" y="-1229458"/>
            <a:ext cx="4123122" cy="2721260"/>
          </a:xfrm>
          <a:custGeom>
            <a:avLst/>
            <a:gdLst/>
            <a:ahLst/>
            <a:cxnLst/>
            <a:rect r="r" b="b" t="t" l="l"/>
            <a:pathLst>
              <a:path h="2721260" w="4123122">
                <a:moveTo>
                  <a:pt x="0" y="0"/>
                </a:moveTo>
                <a:lnTo>
                  <a:pt x="4123121" y="0"/>
                </a:lnTo>
                <a:lnTo>
                  <a:pt x="4123121" y="2721260"/>
                </a:lnTo>
                <a:lnTo>
                  <a:pt x="0" y="27212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9254243">
            <a:off x="4261522" y="-3900584"/>
            <a:ext cx="6455892" cy="5342251"/>
          </a:xfrm>
          <a:custGeom>
            <a:avLst/>
            <a:gdLst/>
            <a:ahLst/>
            <a:cxnLst/>
            <a:rect r="r" b="b" t="t" l="l"/>
            <a:pathLst>
              <a:path h="5342251" w="6455892">
                <a:moveTo>
                  <a:pt x="0" y="0"/>
                </a:moveTo>
                <a:lnTo>
                  <a:pt x="6455893" y="0"/>
                </a:lnTo>
                <a:lnTo>
                  <a:pt x="6455893" y="5342251"/>
                </a:lnTo>
                <a:lnTo>
                  <a:pt x="0" y="534225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376773">
            <a:off x="8141430" y="-2769687"/>
            <a:ext cx="8338735" cy="4440376"/>
          </a:xfrm>
          <a:custGeom>
            <a:avLst/>
            <a:gdLst/>
            <a:ahLst/>
            <a:cxnLst/>
            <a:rect r="r" b="b" t="t" l="l"/>
            <a:pathLst>
              <a:path h="4440376" w="8338735">
                <a:moveTo>
                  <a:pt x="0" y="0"/>
                </a:moveTo>
                <a:lnTo>
                  <a:pt x="8338734" y="0"/>
                </a:lnTo>
                <a:lnTo>
                  <a:pt x="8338734" y="4440376"/>
                </a:lnTo>
                <a:lnTo>
                  <a:pt x="0" y="44403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829517" y="8805801"/>
            <a:ext cx="5704901" cy="3765235"/>
          </a:xfrm>
          <a:custGeom>
            <a:avLst/>
            <a:gdLst/>
            <a:ahLst/>
            <a:cxnLst/>
            <a:rect r="r" b="b" t="t" l="l"/>
            <a:pathLst>
              <a:path h="3765235" w="5704901">
                <a:moveTo>
                  <a:pt x="0" y="0"/>
                </a:moveTo>
                <a:lnTo>
                  <a:pt x="5704901" y="0"/>
                </a:lnTo>
                <a:lnTo>
                  <a:pt x="5704901" y="3765235"/>
                </a:lnTo>
                <a:lnTo>
                  <a:pt x="0" y="376523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9254243">
            <a:off x="15592784" y="4511467"/>
            <a:ext cx="6455892" cy="5342251"/>
          </a:xfrm>
          <a:custGeom>
            <a:avLst/>
            <a:gdLst/>
            <a:ahLst/>
            <a:cxnLst/>
            <a:rect r="r" b="b" t="t" l="l"/>
            <a:pathLst>
              <a:path h="5342251" w="6455892">
                <a:moveTo>
                  <a:pt x="0" y="0"/>
                </a:moveTo>
                <a:lnTo>
                  <a:pt x="6455893" y="0"/>
                </a:lnTo>
                <a:lnTo>
                  <a:pt x="6455893" y="5342251"/>
                </a:lnTo>
                <a:lnTo>
                  <a:pt x="0" y="534225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73303">
            <a:off x="6236380" y="8627234"/>
            <a:ext cx="7261645" cy="3866826"/>
          </a:xfrm>
          <a:custGeom>
            <a:avLst/>
            <a:gdLst/>
            <a:ahLst/>
            <a:cxnLst/>
            <a:rect r="r" b="b" t="t" l="l"/>
            <a:pathLst>
              <a:path h="3866826" w="7261645">
                <a:moveTo>
                  <a:pt x="0" y="0"/>
                </a:moveTo>
                <a:lnTo>
                  <a:pt x="7261645" y="0"/>
                </a:lnTo>
                <a:lnTo>
                  <a:pt x="7261645" y="3866826"/>
                </a:lnTo>
                <a:lnTo>
                  <a:pt x="0" y="38668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8518360">
            <a:off x="9907600" y="8627234"/>
            <a:ext cx="7261645" cy="3866826"/>
          </a:xfrm>
          <a:custGeom>
            <a:avLst/>
            <a:gdLst/>
            <a:ahLst/>
            <a:cxnLst/>
            <a:rect r="r" b="b" t="t" l="l"/>
            <a:pathLst>
              <a:path h="3866826" w="7261645">
                <a:moveTo>
                  <a:pt x="0" y="0"/>
                </a:moveTo>
                <a:lnTo>
                  <a:pt x="7261646" y="0"/>
                </a:lnTo>
                <a:lnTo>
                  <a:pt x="7261646" y="3866826"/>
                </a:lnTo>
                <a:lnTo>
                  <a:pt x="0" y="38668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6152591">
            <a:off x="13420171" y="-1191488"/>
            <a:ext cx="8338735" cy="4440376"/>
          </a:xfrm>
          <a:custGeom>
            <a:avLst/>
            <a:gdLst/>
            <a:ahLst/>
            <a:cxnLst/>
            <a:rect r="r" b="b" t="t" l="l"/>
            <a:pathLst>
              <a:path h="4440376" w="8338735">
                <a:moveTo>
                  <a:pt x="0" y="0"/>
                </a:moveTo>
                <a:lnTo>
                  <a:pt x="8338734" y="0"/>
                </a:lnTo>
                <a:lnTo>
                  <a:pt x="8338734" y="4440376"/>
                </a:lnTo>
                <a:lnTo>
                  <a:pt x="0" y="44403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3370218" y="1491802"/>
            <a:ext cx="1855902" cy="1964457"/>
          </a:xfrm>
          <a:custGeom>
            <a:avLst/>
            <a:gdLst/>
            <a:ahLst/>
            <a:cxnLst/>
            <a:rect r="r" b="b" t="t" l="l"/>
            <a:pathLst>
              <a:path h="1964457" w="1855902">
                <a:moveTo>
                  <a:pt x="0" y="0"/>
                </a:moveTo>
                <a:lnTo>
                  <a:pt x="1855902" y="0"/>
                </a:lnTo>
                <a:lnTo>
                  <a:pt x="1855902" y="1964457"/>
                </a:lnTo>
                <a:lnTo>
                  <a:pt x="0" y="196445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816" t="0" r="-2816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655213" y="6172200"/>
            <a:ext cx="5143500" cy="4114800"/>
          </a:xfrm>
          <a:custGeom>
            <a:avLst/>
            <a:gdLst/>
            <a:ahLst/>
            <a:cxnLst/>
            <a:rect r="r" b="b" t="t" l="l"/>
            <a:pathLst>
              <a:path h="4114800" w="5143500">
                <a:moveTo>
                  <a:pt x="0" y="0"/>
                </a:moveTo>
                <a:lnTo>
                  <a:pt x="5143500" y="0"/>
                </a:lnTo>
                <a:lnTo>
                  <a:pt x="51435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2924950">
            <a:off x="14333649" y="-801710"/>
            <a:ext cx="5143500" cy="4114800"/>
          </a:xfrm>
          <a:custGeom>
            <a:avLst/>
            <a:gdLst/>
            <a:ahLst/>
            <a:cxnLst/>
            <a:rect r="r" b="b" t="t" l="l"/>
            <a:pathLst>
              <a:path h="4114800" w="5143500">
                <a:moveTo>
                  <a:pt x="0" y="0"/>
                </a:moveTo>
                <a:lnTo>
                  <a:pt x="5143500" y="0"/>
                </a:lnTo>
                <a:lnTo>
                  <a:pt x="51435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069341" y="6284817"/>
            <a:ext cx="4149318" cy="3433573"/>
          </a:xfrm>
          <a:custGeom>
            <a:avLst/>
            <a:gdLst/>
            <a:ahLst/>
            <a:cxnLst/>
            <a:rect r="r" b="b" t="t" l="l"/>
            <a:pathLst>
              <a:path h="3433573" w="4149318">
                <a:moveTo>
                  <a:pt x="0" y="0"/>
                </a:moveTo>
                <a:lnTo>
                  <a:pt x="4149318" y="0"/>
                </a:lnTo>
                <a:lnTo>
                  <a:pt x="4149318" y="3433573"/>
                </a:lnTo>
                <a:lnTo>
                  <a:pt x="0" y="343357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128664" y="3321705"/>
            <a:ext cx="10030672" cy="24933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334"/>
              </a:lnSpc>
            </a:pPr>
            <a:r>
              <a:rPr lang="en-US" sz="13096">
                <a:solidFill>
                  <a:srgbClr val="000000"/>
                </a:solidFill>
                <a:latin typeface="Ballpoint"/>
              </a:rPr>
              <a:t>REDES INALAMBRICAS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804652" y="-6092466"/>
            <a:ext cx="15454648" cy="8229600"/>
          </a:xfrm>
          <a:custGeom>
            <a:avLst/>
            <a:gdLst/>
            <a:ahLst/>
            <a:cxnLst/>
            <a:rect r="r" b="b" t="t" l="l"/>
            <a:pathLst>
              <a:path h="8229600" w="15454648">
                <a:moveTo>
                  <a:pt x="0" y="0"/>
                </a:moveTo>
                <a:lnTo>
                  <a:pt x="15454648" y="0"/>
                </a:lnTo>
                <a:lnTo>
                  <a:pt x="1545464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531674" y="-950846"/>
            <a:ext cx="3661889" cy="2416847"/>
          </a:xfrm>
          <a:custGeom>
            <a:avLst/>
            <a:gdLst/>
            <a:ahLst/>
            <a:cxnLst/>
            <a:rect r="r" b="b" t="t" l="l"/>
            <a:pathLst>
              <a:path h="2416847" w="3661889">
                <a:moveTo>
                  <a:pt x="0" y="0"/>
                </a:moveTo>
                <a:lnTo>
                  <a:pt x="3661889" y="0"/>
                </a:lnTo>
                <a:lnTo>
                  <a:pt x="3661889" y="2416847"/>
                </a:lnTo>
                <a:lnTo>
                  <a:pt x="0" y="24168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2540460" y="3687733"/>
            <a:ext cx="15454648" cy="8229600"/>
          </a:xfrm>
          <a:custGeom>
            <a:avLst/>
            <a:gdLst/>
            <a:ahLst/>
            <a:cxnLst/>
            <a:rect r="r" b="b" t="t" l="l"/>
            <a:pathLst>
              <a:path h="8229600" w="15454648">
                <a:moveTo>
                  <a:pt x="0" y="0"/>
                </a:moveTo>
                <a:lnTo>
                  <a:pt x="15454647" y="0"/>
                </a:lnTo>
                <a:lnTo>
                  <a:pt x="1545464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6990258" y="-1924855"/>
            <a:ext cx="9945136" cy="8229600"/>
          </a:xfrm>
          <a:custGeom>
            <a:avLst/>
            <a:gdLst/>
            <a:ahLst/>
            <a:cxnLst/>
            <a:rect r="r" b="b" t="t" l="l"/>
            <a:pathLst>
              <a:path h="8229600" w="9945136">
                <a:moveTo>
                  <a:pt x="0" y="0"/>
                </a:moveTo>
                <a:lnTo>
                  <a:pt x="9945136" y="0"/>
                </a:lnTo>
                <a:lnTo>
                  <a:pt x="994513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2153813">
            <a:off x="15917520" y="-1121885"/>
            <a:ext cx="5514248" cy="4563040"/>
          </a:xfrm>
          <a:custGeom>
            <a:avLst/>
            <a:gdLst/>
            <a:ahLst/>
            <a:cxnLst/>
            <a:rect r="r" b="b" t="t" l="l"/>
            <a:pathLst>
              <a:path h="4563040" w="5514248">
                <a:moveTo>
                  <a:pt x="0" y="0"/>
                </a:moveTo>
                <a:lnTo>
                  <a:pt x="5514248" y="0"/>
                </a:lnTo>
                <a:lnTo>
                  <a:pt x="5514248" y="4563040"/>
                </a:lnTo>
                <a:lnTo>
                  <a:pt x="0" y="456304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677921" y="3735774"/>
            <a:ext cx="3661889" cy="2416847"/>
          </a:xfrm>
          <a:custGeom>
            <a:avLst/>
            <a:gdLst/>
            <a:ahLst/>
            <a:cxnLst/>
            <a:rect r="r" b="b" t="t" l="l"/>
            <a:pathLst>
              <a:path h="2416847" w="3661889">
                <a:moveTo>
                  <a:pt x="0" y="0"/>
                </a:moveTo>
                <a:lnTo>
                  <a:pt x="3661889" y="0"/>
                </a:lnTo>
                <a:lnTo>
                  <a:pt x="3661889" y="2416846"/>
                </a:lnTo>
                <a:lnTo>
                  <a:pt x="0" y="241684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3849606">
            <a:off x="9626062" y="9919129"/>
            <a:ext cx="8796339" cy="4684051"/>
          </a:xfrm>
          <a:custGeom>
            <a:avLst/>
            <a:gdLst/>
            <a:ahLst/>
            <a:cxnLst/>
            <a:rect r="r" b="b" t="t" l="l"/>
            <a:pathLst>
              <a:path h="4684051" w="8796339">
                <a:moveTo>
                  <a:pt x="0" y="0"/>
                </a:moveTo>
                <a:lnTo>
                  <a:pt x="8796340" y="0"/>
                </a:lnTo>
                <a:lnTo>
                  <a:pt x="8796340" y="4684051"/>
                </a:lnTo>
                <a:lnTo>
                  <a:pt x="0" y="468405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3849606">
            <a:off x="14730117" y="6107820"/>
            <a:ext cx="8796339" cy="4684051"/>
          </a:xfrm>
          <a:custGeom>
            <a:avLst/>
            <a:gdLst/>
            <a:ahLst/>
            <a:cxnLst/>
            <a:rect r="r" b="b" t="t" l="l"/>
            <a:pathLst>
              <a:path h="4684051" w="8796339">
                <a:moveTo>
                  <a:pt x="0" y="0"/>
                </a:moveTo>
                <a:lnTo>
                  <a:pt x="8796340" y="0"/>
                </a:lnTo>
                <a:lnTo>
                  <a:pt x="8796340" y="4684051"/>
                </a:lnTo>
                <a:lnTo>
                  <a:pt x="0" y="468405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977595">
            <a:off x="2996410" y="9078577"/>
            <a:ext cx="3661889" cy="2416847"/>
          </a:xfrm>
          <a:custGeom>
            <a:avLst/>
            <a:gdLst/>
            <a:ahLst/>
            <a:cxnLst/>
            <a:rect r="r" b="b" t="t" l="l"/>
            <a:pathLst>
              <a:path h="2416847" w="3661889">
                <a:moveTo>
                  <a:pt x="0" y="0"/>
                </a:moveTo>
                <a:lnTo>
                  <a:pt x="3661888" y="0"/>
                </a:lnTo>
                <a:lnTo>
                  <a:pt x="3661888" y="2416846"/>
                </a:lnTo>
                <a:lnTo>
                  <a:pt x="0" y="241684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5319798" y="8613431"/>
            <a:ext cx="8189279" cy="6776628"/>
          </a:xfrm>
          <a:custGeom>
            <a:avLst/>
            <a:gdLst/>
            <a:ahLst/>
            <a:cxnLst/>
            <a:rect r="r" b="b" t="t" l="l"/>
            <a:pathLst>
              <a:path h="6776628" w="8189279">
                <a:moveTo>
                  <a:pt x="0" y="0"/>
                </a:moveTo>
                <a:lnTo>
                  <a:pt x="8189279" y="0"/>
                </a:lnTo>
                <a:lnTo>
                  <a:pt x="8189279" y="6776628"/>
                </a:lnTo>
                <a:lnTo>
                  <a:pt x="0" y="677662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-1984129" y="4247345"/>
            <a:ext cx="5143500" cy="4114800"/>
          </a:xfrm>
          <a:custGeom>
            <a:avLst/>
            <a:gdLst/>
            <a:ahLst/>
            <a:cxnLst/>
            <a:rect r="r" b="b" t="t" l="l"/>
            <a:pathLst>
              <a:path h="4114800" w="5143500">
                <a:moveTo>
                  <a:pt x="0" y="0"/>
                </a:moveTo>
                <a:lnTo>
                  <a:pt x="5143500" y="0"/>
                </a:lnTo>
                <a:lnTo>
                  <a:pt x="51435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3984787" y="-1924855"/>
            <a:ext cx="5143500" cy="4114800"/>
          </a:xfrm>
          <a:custGeom>
            <a:avLst/>
            <a:gdLst/>
            <a:ahLst/>
            <a:cxnLst/>
            <a:rect r="r" b="b" t="t" l="l"/>
            <a:pathLst>
              <a:path h="4114800" w="5143500">
                <a:moveTo>
                  <a:pt x="0" y="0"/>
                </a:moveTo>
                <a:lnTo>
                  <a:pt x="5143500" y="0"/>
                </a:lnTo>
                <a:lnTo>
                  <a:pt x="51435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2381816" y="5745133"/>
            <a:ext cx="3523765" cy="4114800"/>
          </a:xfrm>
          <a:custGeom>
            <a:avLst/>
            <a:gdLst/>
            <a:ahLst/>
            <a:cxnLst/>
            <a:rect r="r" b="b" t="t" l="l"/>
            <a:pathLst>
              <a:path h="4114800" w="3523765">
                <a:moveTo>
                  <a:pt x="0" y="0"/>
                </a:moveTo>
                <a:lnTo>
                  <a:pt x="3523765" y="0"/>
                </a:lnTo>
                <a:lnTo>
                  <a:pt x="352376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7146578" y="847089"/>
            <a:ext cx="3994845" cy="19082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993"/>
              </a:lnSpc>
            </a:pPr>
            <a:r>
              <a:rPr lang="en-US" sz="9995">
                <a:solidFill>
                  <a:srgbClr val="000000"/>
                </a:solidFill>
                <a:latin typeface="Ballpoint"/>
              </a:rPr>
              <a:t>DEFINICIÓN 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4144302" y="2969606"/>
            <a:ext cx="9999396" cy="50337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74"/>
              </a:lnSpc>
              <a:spcBef>
                <a:spcPct val="0"/>
              </a:spcBef>
            </a:pPr>
            <a:r>
              <a:rPr lang="en-US" sz="4696">
                <a:solidFill>
                  <a:srgbClr val="000000"/>
                </a:solidFill>
                <a:latin typeface="Ballpoint"/>
              </a:rPr>
              <a:t>Las redes inalámbricas son sistemas de comunicación que permiten la conexión y transferencia de datos entre dispositivos sin la necesidad de cables físicos. Utilizan ondas electromagnéticas, como radiofrecuencias, infrarrojos o microondas, para transmitir información. 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619250">
            <a:off x="-11887874" y="3485171"/>
            <a:ext cx="15454648" cy="8229600"/>
          </a:xfrm>
          <a:custGeom>
            <a:avLst/>
            <a:gdLst/>
            <a:ahLst/>
            <a:cxnLst/>
            <a:rect r="r" b="b" t="t" l="l"/>
            <a:pathLst>
              <a:path h="8229600" w="15454648">
                <a:moveTo>
                  <a:pt x="0" y="0"/>
                </a:moveTo>
                <a:lnTo>
                  <a:pt x="15454648" y="0"/>
                </a:lnTo>
                <a:lnTo>
                  <a:pt x="1545464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16676" y="-6039655"/>
            <a:ext cx="15454648" cy="8229600"/>
          </a:xfrm>
          <a:custGeom>
            <a:avLst/>
            <a:gdLst/>
            <a:ahLst/>
            <a:cxnLst/>
            <a:rect r="r" b="b" t="t" l="l"/>
            <a:pathLst>
              <a:path h="8229600" w="15454648">
                <a:moveTo>
                  <a:pt x="0" y="0"/>
                </a:moveTo>
                <a:lnTo>
                  <a:pt x="15454648" y="0"/>
                </a:lnTo>
                <a:lnTo>
                  <a:pt x="1545464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115551" y="-950846"/>
            <a:ext cx="3661889" cy="2416847"/>
          </a:xfrm>
          <a:custGeom>
            <a:avLst/>
            <a:gdLst/>
            <a:ahLst/>
            <a:cxnLst/>
            <a:rect r="r" b="b" t="t" l="l"/>
            <a:pathLst>
              <a:path h="2416847" w="3661889">
                <a:moveTo>
                  <a:pt x="0" y="0"/>
                </a:moveTo>
                <a:lnTo>
                  <a:pt x="3661889" y="0"/>
                </a:lnTo>
                <a:lnTo>
                  <a:pt x="3661889" y="2416847"/>
                </a:lnTo>
                <a:lnTo>
                  <a:pt x="0" y="24168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6990258" y="-1924855"/>
            <a:ext cx="9945136" cy="8229600"/>
          </a:xfrm>
          <a:custGeom>
            <a:avLst/>
            <a:gdLst/>
            <a:ahLst/>
            <a:cxnLst/>
            <a:rect r="r" b="b" t="t" l="l"/>
            <a:pathLst>
              <a:path h="8229600" w="9945136">
                <a:moveTo>
                  <a:pt x="0" y="0"/>
                </a:moveTo>
                <a:lnTo>
                  <a:pt x="9945136" y="0"/>
                </a:lnTo>
                <a:lnTo>
                  <a:pt x="994513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2153813">
            <a:off x="15917520" y="-1121885"/>
            <a:ext cx="5514248" cy="4563040"/>
          </a:xfrm>
          <a:custGeom>
            <a:avLst/>
            <a:gdLst/>
            <a:ahLst/>
            <a:cxnLst/>
            <a:rect r="r" b="b" t="t" l="l"/>
            <a:pathLst>
              <a:path h="4563040" w="5514248">
                <a:moveTo>
                  <a:pt x="0" y="0"/>
                </a:moveTo>
                <a:lnTo>
                  <a:pt x="5514248" y="0"/>
                </a:lnTo>
                <a:lnTo>
                  <a:pt x="5514248" y="4563040"/>
                </a:lnTo>
                <a:lnTo>
                  <a:pt x="0" y="456304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677921" y="3735774"/>
            <a:ext cx="3661889" cy="2416847"/>
          </a:xfrm>
          <a:custGeom>
            <a:avLst/>
            <a:gdLst/>
            <a:ahLst/>
            <a:cxnLst/>
            <a:rect r="r" b="b" t="t" l="l"/>
            <a:pathLst>
              <a:path h="2416847" w="3661889">
                <a:moveTo>
                  <a:pt x="0" y="0"/>
                </a:moveTo>
                <a:lnTo>
                  <a:pt x="3661889" y="0"/>
                </a:lnTo>
                <a:lnTo>
                  <a:pt x="3661889" y="2416846"/>
                </a:lnTo>
                <a:lnTo>
                  <a:pt x="0" y="241684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3849606">
            <a:off x="9626062" y="9659719"/>
            <a:ext cx="8796339" cy="4684051"/>
          </a:xfrm>
          <a:custGeom>
            <a:avLst/>
            <a:gdLst/>
            <a:ahLst/>
            <a:cxnLst/>
            <a:rect r="r" b="b" t="t" l="l"/>
            <a:pathLst>
              <a:path h="4684051" w="8796339">
                <a:moveTo>
                  <a:pt x="0" y="0"/>
                </a:moveTo>
                <a:lnTo>
                  <a:pt x="8796340" y="0"/>
                </a:lnTo>
                <a:lnTo>
                  <a:pt x="8796340" y="4684051"/>
                </a:lnTo>
                <a:lnTo>
                  <a:pt x="0" y="468405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3849606">
            <a:off x="14730117" y="6107820"/>
            <a:ext cx="8796339" cy="4684051"/>
          </a:xfrm>
          <a:custGeom>
            <a:avLst/>
            <a:gdLst/>
            <a:ahLst/>
            <a:cxnLst/>
            <a:rect r="r" b="b" t="t" l="l"/>
            <a:pathLst>
              <a:path h="4684051" w="8796339">
                <a:moveTo>
                  <a:pt x="0" y="0"/>
                </a:moveTo>
                <a:lnTo>
                  <a:pt x="8796340" y="0"/>
                </a:lnTo>
                <a:lnTo>
                  <a:pt x="8796340" y="4684051"/>
                </a:lnTo>
                <a:lnTo>
                  <a:pt x="0" y="468405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977595">
            <a:off x="2996410" y="9078577"/>
            <a:ext cx="3661889" cy="2416847"/>
          </a:xfrm>
          <a:custGeom>
            <a:avLst/>
            <a:gdLst/>
            <a:ahLst/>
            <a:cxnLst/>
            <a:rect r="r" b="b" t="t" l="l"/>
            <a:pathLst>
              <a:path h="2416847" w="3661889">
                <a:moveTo>
                  <a:pt x="0" y="0"/>
                </a:moveTo>
                <a:lnTo>
                  <a:pt x="3661888" y="0"/>
                </a:lnTo>
                <a:lnTo>
                  <a:pt x="3661888" y="2416846"/>
                </a:lnTo>
                <a:lnTo>
                  <a:pt x="0" y="241684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5319798" y="8613431"/>
            <a:ext cx="8189279" cy="6776628"/>
          </a:xfrm>
          <a:custGeom>
            <a:avLst/>
            <a:gdLst/>
            <a:ahLst/>
            <a:cxnLst/>
            <a:rect r="r" b="b" t="t" l="l"/>
            <a:pathLst>
              <a:path h="6776628" w="8189279">
                <a:moveTo>
                  <a:pt x="0" y="0"/>
                </a:moveTo>
                <a:lnTo>
                  <a:pt x="8189279" y="0"/>
                </a:lnTo>
                <a:lnTo>
                  <a:pt x="8189279" y="6776628"/>
                </a:lnTo>
                <a:lnTo>
                  <a:pt x="0" y="677662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5477318" y="7841687"/>
            <a:ext cx="5143500" cy="4114800"/>
          </a:xfrm>
          <a:custGeom>
            <a:avLst/>
            <a:gdLst/>
            <a:ahLst/>
            <a:cxnLst/>
            <a:rect r="r" b="b" t="t" l="l"/>
            <a:pathLst>
              <a:path h="4114800" w="5143500">
                <a:moveTo>
                  <a:pt x="0" y="0"/>
                </a:moveTo>
                <a:lnTo>
                  <a:pt x="5143500" y="0"/>
                </a:lnTo>
                <a:lnTo>
                  <a:pt x="51435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5319798" y="-2648799"/>
            <a:ext cx="5143500" cy="4114800"/>
          </a:xfrm>
          <a:custGeom>
            <a:avLst/>
            <a:gdLst/>
            <a:ahLst/>
            <a:cxnLst/>
            <a:rect r="r" b="b" t="t" l="l"/>
            <a:pathLst>
              <a:path h="4114800" w="5143500">
                <a:moveTo>
                  <a:pt x="0" y="0"/>
                </a:moveTo>
                <a:lnTo>
                  <a:pt x="5143500" y="0"/>
                </a:lnTo>
                <a:lnTo>
                  <a:pt x="51435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5738872" y="1326662"/>
            <a:ext cx="6580584" cy="19082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993"/>
              </a:lnSpc>
            </a:pPr>
            <a:r>
              <a:rPr lang="en-US" sz="9995">
                <a:solidFill>
                  <a:srgbClr val="000000"/>
                </a:solidFill>
                <a:latin typeface="Ballpoint"/>
              </a:rPr>
              <a:t>CARACTERISTICAS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972351" y="4706072"/>
            <a:ext cx="2343299" cy="11761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74"/>
              </a:lnSpc>
              <a:spcBef>
                <a:spcPct val="0"/>
              </a:spcBef>
            </a:pPr>
            <a:r>
              <a:rPr lang="en-US" sz="6196">
                <a:solidFill>
                  <a:srgbClr val="000000"/>
                </a:solidFill>
                <a:latin typeface="Ballpoint"/>
              </a:rPr>
              <a:t>MOVILIDAD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876835" y="3535232"/>
            <a:ext cx="2843064" cy="11761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74"/>
              </a:lnSpc>
              <a:spcBef>
                <a:spcPct val="0"/>
              </a:spcBef>
            </a:pPr>
            <a:r>
              <a:rPr lang="en-US" sz="6196">
                <a:solidFill>
                  <a:srgbClr val="000000"/>
                </a:solidFill>
                <a:latin typeface="Ballpoint"/>
              </a:rPr>
              <a:t>FLEXIBILIDAD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1181840" y="3617815"/>
            <a:ext cx="2442567" cy="11761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74"/>
              </a:lnSpc>
              <a:spcBef>
                <a:spcPct val="0"/>
              </a:spcBef>
            </a:pPr>
            <a:r>
              <a:rPr lang="en-US" sz="6196">
                <a:solidFill>
                  <a:srgbClr val="000000"/>
                </a:solidFill>
                <a:latin typeface="Ballpoint"/>
              </a:rPr>
              <a:t>FACILIDAD 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3294620" y="6056632"/>
            <a:ext cx="3425279" cy="11761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74"/>
              </a:lnSpc>
              <a:spcBef>
                <a:spcPct val="0"/>
              </a:spcBef>
            </a:pPr>
            <a:r>
              <a:rPr lang="en-US" sz="6196">
                <a:solidFill>
                  <a:srgbClr val="000000"/>
                </a:solidFill>
                <a:latin typeface="Ballpoint"/>
              </a:rPr>
              <a:t>ESCALABILIDAD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1181840" y="6056632"/>
            <a:ext cx="4468713" cy="11761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74"/>
              </a:lnSpc>
              <a:spcBef>
                <a:spcPct val="0"/>
              </a:spcBef>
            </a:pPr>
            <a:r>
              <a:rPr lang="en-US" sz="6196">
                <a:solidFill>
                  <a:srgbClr val="000000"/>
                </a:solidFill>
                <a:latin typeface="Ballpoint"/>
              </a:rPr>
              <a:t>RANGO DE ALCANCE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938084" y="3704375"/>
            <a:ext cx="4214389" cy="4294919"/>
          </a:xfrm>
          <a:custGeom>
            <a:avLst/>
            <a:gdLst/>
            <a:ahLst/>
            <a:cxnLst/>
            <a:rect r="r" b="b" t="t" l="l"/>
            <a:pathLst>
              <a:path h="4294919" w="4214389">
                <a:moveTo>
                  <a:pt x="0" y="0"/>
                </a:moveTo>
                <a:lnTo>
                  <a:pt x="4214389" y="0"/>
                </a:lnTo>
                <a:lnTo>
                  <a:pt x="4214389" y="4294919"/>
                </a:lnTo>
                <a:lnTo>
                  <a:pt x="0" y="42949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3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597824">
            <a:off x="12614643" y="1996494"/>
            <a:ext cx="15454648" cy="8229600"/>
          </a:xfrm>
          <a:custGeom>
            <a:avLst/>
            <a:gdLst/>
            <a:ahLst/>
            <a:cxnLst/>
            <a:rect r="r" b="b" t="t" l="l"/>
            <a:pathLst>
              <a:path h="8229600" w="15454648">
                <a:moveTo>
                  <a:pt x="0" y="0"/>
                </a:moveTo>
                <a:lnTo>
                  <a:pt x="15454648" y="0"/>
                </a:lnTo>
                <a:lnTo>
                  <a:pt x="1545464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0800000">
            <a:off x="13777339" y="9260740"/>
            <a:ext cx="4123122" cy="2721260"/>
          </a:xfrm>
          <a:custGeom>
            <a:avLst/>
            <a:gdLst/>
            <a:ahLst/>
            <a:cxnLst/>
            <a:rect r="r" b="b" t="t" l="l"/>
            <a:pathLst>
              <a:path h="2721260" w="4123122">
                <a:moveTo>
                  <a:pt x="0" y="0"/>
                </a:moveTo>
                <a:lnTo>
                  <a:pt x="4123122" y="0"/>
                </a:lnTo>
                <a:lnTo>
                  <a:pt x="4123122" y="2721260"/>
                </a:lnTo>
                <a:lnTo>
                  <a:pt x="0" y="272126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545756">
            <a:off x="5629527" y="9874162"/>
            <a:ext cx="6455892" cy="5342251"/>
          </a:xfrm>
          <a:custGeom>
            <a:avLst/>
            <a:gdLst/>
            <a:ahLst/>
            <a:cxnLst/>
            <a:rect r="r" b="b" t="t" l="l"/>
            <a:pathLst>
              <a:path h="5342251" w="6455892">
                <a:moveTo>
                  <a:pt x="0" y="0"/>
                </a:moveTo>
                <a:lnTo>
                  <a:pt x="6455892" y="0"/>
                </a:lnTo>
                <a:lnTo>
                  <a:pt x="6455892" y="5342251"/>
                </a:lnTo>
                <a:lnTo>
                  <a:pt x="0" y="534225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10423226">
            <a:off x="-1735874" y="9179382"/>
            <a:ext cx="8338735" cy="4440376"/>
          </a:xfrm>
          <a:custGeom>
            <a:avLst/>
            <a:gdLst/>
            <a:ahLst/>
            <a:cxnLst/>
            <a:rect r="r" b="b" t="t" l="l"/>
            <a:pathLst>
              <a:path h="4440376" w="8338735">
                <a:moveTo>
                  <a:pt x="0" y="0"/>
                </a:moveTo>
                <a:lnTo>
                  <a:pt x="8338735" y="0"/>
                </a:lnTo>
                <a:lnTo>
                  <a:pt x="8338735" y="4440377"/>
                </a:lnTo>
                <a:lnTo>
                  <a:pt x="0" y="444037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10800000">
            <a:off x="10924888" y="-2091510"/>
            <a:ext cx="5704901" cy="3765235"/>
          </a:xfrm>
          <a:custGeom>
            <a:avLst/>
            <a:gdLst/>
            <a:ahLst/>
            <a:cxnLst/>
            <a:rect r="r" b="b" t="t" l="l"/>
            <a:pathLst>
              <a:path h="3765235" w="5704901">
                <a:moveTo>
                  <a:pt x="0" y="0"/>
                </a:moveTo>
                <a:lnTo>
                  <a:pt x="5704902" y="0"/>
                </a:lnTo>
                <a:lnTo>
                  <a:pt x="5704902" y="3765235"/>
                </a:lnTo>
                <a:lnTo>
                  <a:pt x="0" y="376523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877262" y="3634514"/>
            <a:ext cx="4442746" cy="4114800"/>
          </a:xfrm>
          <a:custGeom>
            <a:avLst/>
            <a:gdLst/>
            <a:ahLst/>
            <a:cxnLst/>
            <a:rect r="r" b="b" t="t" l="l"/>
            <a:pathLst>
              <a:path h="4114800" w="4442746">
                <a:moveTo>
                  <a:pt x="0" y="0"/>
                </a:moveTo>
                <a:lnTo>
                  <a:pt x="4442746" y="0"/>
                </a:lnTo>
                <a:lnTo>
                  <a:pt x="444274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1545756">
            <a:off x="-5181648" y="75568"/>
            <a:ext cx="6455892" cy="5342251"/>
          </a:xfrm>
          <a:custGeom>
            <a:avLst/>
            <a:gdLst/>
            <a:ahLst/>
            <a:cxnLst/>
            <a:rect r="r" b="b" t="t" l="l"/>
            <a:pathLst>
              <a:path h="5342251" w="6455892">
                <a:moveTo>
                  <a:pt x="0" y="0"/>
                </a:moveTo>
                <a:lnTo>
                  <a:pt x="6455893" y="0"/>
                </a:lnTo>
                <a:lnTo>
                  <a:pt x="6455893" y="5342251"/>
                </a:lnTo>
                <a:lnTo>
                  <a:pt x="0" y="534225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1011704">
            <a:off x="-293851" y="-2445108"/>
            <a:ext cx="7261645" cy="3866826"/>
          </a:xfrm>
          <a:custGeom>
            <a:avLst/>
            <a:gdLst/>
            <a:ahLst/>
            <a:cxnLst/>
            <a:rect r="r" b="b" t="t" l="l"/>
            <a:pathLst>
              <a:path h="3866826" w="7261645">
                <a:moveTo>
                  <a:pt x="0" y="0"/>
                </a:moveTo>
                <a:lnTo>
                  <a:pt x="7261646" y="0"/>
                </a:lnTo>
                <a:lnTo>
                  <a:pt x="7261646" y="3866826"/>
                </a:lnTo>
                <a:lnTo>
                  <a:pt x="0" y="38668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4647408">
            <a:off x="-5127667" y="4491620"/>
            <a:ext cx="8338735" cy="4440376"/>
          </a:xfrm>
          <a:custGeom>
            <a:avLst/>
            <a:gdLst/>
            <a:ahLst/>
            <a:cxnLst/>
            <a:rect r="r" b="b" t="t" l="l"/>
            <a:pathLst>
              <a:path h="4440376" w="8338735">
                <a:moveTo>
                  <a:pt x="0" y="0"/>
                </a:moveTo>
                <a:lnTo>
                  <a:pt x="8338735" y="0"/>
                </a:lnTo>
                <a:lnTo>
                  <a:pt x="8338735" y="4440376"/>
                </a:lnTo>
                <a:lnTo>
                  <a:pt x="0" y="44403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2281639">
            <a:off x="6539213" y="-2726108"/>
            <a:ext cx="7261645" cy="3866826"/>
          </a:xfrm>
          <a:custGeom>
            <a:avLst/>
            <a:gdLst/>
            <a:ahLst/>
            <a:cxnLst/>
            <a:rect r="r" b="b" t="t" l="l"/>
            <a:pathLst>
              <a:path h="3866826" w="7261645">
                <a:moveTo>
                  <a:pt x="0" y="0"/>
                </a:moveTo>
                <a:lnTo>
                  <a:pt x="7261645" y="0"/>
                </a:lnTo>
                <a:lnTo>
                  <a:pt x="7261645" y="3866826"/>
                </a:lnTo>
                <a:lnTo>
                  <a:pt x="0" y="38668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2281639">
            <a:off x="15122235" y="-2142306"/>
            <a:ext cx="7261645" cy="3866826"/>
          </a:xfrm>
          <a:custGeom>
            <a:avLst/>
            <a:gdLst/>
            <a:ahLst/>
            <a:cxnLst/>
            <a:rect r="r" b="b" t="t" l="l"/>
            <a:pathLst>
              <a:path h="3866826" w="7261645">
                <a:moveTo>
                  <a:pt x="0" y="0"/>
                </a:moveTo>
                <a:lnTo>
                  <a:pt x="7261646" y="0"/>
                </a:lnTo>
                <a:lnTo>
                  <a:pt x="7261646" y="3866826"/>
                </a:lnTo>
                <a:lnTo>
                  <a:pt x="0" y="38668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028700" y="2807235"/>
            <a:ext cx="6343808" cy="6453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80"/>
              </a:lnSpc>
            </a:pPr>
            <a:r>
              <a:rPr lang="en-US" sz="2200">
                <a:solidFill>
                  <a:srgbClr val="000000"/>
                </a:solidFill>
                <a:latin typeface="Open Sans"/>
              </a:rPr>
              <a:t> </a:t>
            </a:r>
            <a:r>
              <a:rPr lang="en-US" sz="2200">
                <a:solidFill>
                  <a:srgbClr val="000000"/>
                </a:solidFill>
                <a:latin typeface="Open Sans Bold"/>
              </a:rPr>
              <a:t>Movilidad: </a:t>
            </a:r>
            <a:r>
              <a:rPr lang="en-US" sz="2200">
                <a:solidFill>
                  <a:srgbClr val="000000"/>
                </a:solidFill>
                <a:latin typeface="Open Sans"/>
              </a:rPr>
              <a:t>Los usuarios pueden moverse libremente mientras permanecen conectados en una zona en específico durante el tiempo que quieran.</a:t>
            </a:r>
          </a:p>
          <a:p>
            <a:pPr algn="just">
              <a:lnSpc>
                <a:spcPts val="3080"/>
              </a:lnSpc>
            </a:pPr>
          </a:p>
          <a:p>
            <a:pPr algn="just">
              <a:lnSpc>
                <a:spcPts val="3080"/>
              </a:lnSpc>
            </a:pPr>
            <a:r>
              <a:rPr lang="en-US" sz="2200">
                <a:solidFill>
                  <a:srgbClr val="000000"/>
                </a:solidFill>
                <a:latin typeface="Open Sans Bold"/>
              </a:rPr>
              <a:t>Facilidad de instalación:</a:t>
            </a:r>
            <a:r>
              <a:rPr lang="en-US" sz="2200">
                <a:solidFill>
                  <a:srgbClr val="000000"/>
                </a:solidFill>
                <a:latin typeface="Open Sans"/>
              </a:rPr>
              <a:t> No requieren cables, lo que simplifica la configuración y expansión de la red.</a:t>
            </a:r>
          </a:p>
          <a:p>
            <a:pPr algn="just">
              <a:lnSpc>
                <a:spcPts val="3080"/>
              </a:lnSpc>
            </a:pPr>
          </a:p>
          <a:p>
            <a:pPr algn="just">
              <a:lnSpc>
                <a:spcPts val="3080"/>
              </a:lnSpc>
            </a:pPr>
            <a:r>
              <a:rPr lang="en-US" sz="2200">
                <a:solidFill>
                  <a:srgbClr val="000000"/>
                </a:solidFill>
                <a:latin typeface="Open Sans Bold"/>
              </a:rPr>
              <a:t> Acceso en ubicaciones difíciles</a:t>
            </a:r>
            <a:r>
              <a:rPr lang="en-US" sz="2200">
                <a:solidFill>
                  <a:srgbClr val="000000"/>
                </a:solidFill>
                <a:latin typeface="Open Sans"/>
              </a:rPr>
              <a:t>: Son ideales para lugares donde el cableado es complicado o costoso de instalar.</a:t>
            </a:r>
          </a:p>
          <a:p>
            <a:pPr algn="just">
              <a:lnSpc>
                <a:spcPts val="3360"/>
              </a:lnSpc>
            </a:pPr>
          </a:p>
          <a:p>
            <a:pPr algn="just">
              <a:lnSpc>
                <a:spcPts val="3080"/>
              </a:lnSpc>
            </a:pPr>
            <a:r>
              <a:rPr lang="en-US" sz="2200">
                <a:solidFill>
                  <a:srgbClr val="000000"/>
                </a:solidFill>
                <a:latin typeface="Open Sans Bold"/>
              </a:rPr>
              <a:t>Flexibilidad: </a:t>
            </a:r>
            <a:r>
              <a:rPr lang="en-US" sz="2200">
                <a:solidFill>
                  <a:srgbClr val="000000"/>
                </a:solidFill>
                <a:latin typeface="Open Sans"/>
              </a:rPr>
              <a:t>Se adaptan fácilmente a cambios y expansiones sin necesidad de obras físicas.</a:t>
            </a:r>
          </a:p>
          <a:p>
            <a:pPr algn="just">
              <a:lnSpc>
                <a:spcPts val="4759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4396340" y="685800"/>
            <a:ext cx="9111258" cy="17140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627"/>
              </a:lnSpc>
            </a:pPr>
            <a:r>
              <a:rPr lang="en-US" sz="9019">
                <a:solidFill>
                  <a:srgbClr val="000000"/>
                </a:solidFill>
                <a:latin typeface="Ballpoint"/>
              </a:rPr>
              <a:t>VENTAJAS Y DESVENTAJAS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286478" y="2807235"/>
            <a:ext cx="6972822" cy="54495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80"/>
              </a:lnSpc>
            </a:pPr>
            <a:r>
              <a:rPr lang="en-US" sz="2200">
                <a:solidFill>
                  <a:srgbClr val="000000"/>
                </a:solidFill>
                <a:latin typeface="Open Sans Bold"/>
              </a:rPr>
              <a:t>Seguridad: </a:t>
            </a:r>
            <a:r>
              <a:rPr lang="en-US" sz="2200">
                <a:solidFill>
                  <a:srgbClr val="000000"/>
                </a:solidFill>
                <a:latin typeface="Open Sans"/>
              </a:rPr>
              <a:t>Son más vulnerables a ataques y accesos no autorizados si no se implementan medidas de seguridad adecuadas.</a:t>
            </a:r>
          </a:p>
          <a:p>
            <a:pPr algn="just">
              <a:lnSpc>
                <a:spcPts val="3080"/>
              </a:lnSpc>
            </a:pPr>
          </a:p>
          <a:p>
            <a:pPr algn="just">
              <a:lnSpc>
                <a:spcPts val="3080"/>
              </a:lnSpc>
            </a:pPr>
            <a:r>
              <a:rPr lang="en-US" sz="2200">
                <a:solidFill>
                  <a:srgbClr val="000000"/>
                </a:solidFill>
                <a:latin typeface="Open Sans"/>
              </a:rPr>
              <a:t>I</a:t>
            </a:r>
            <a:r>
              <a:rPr lang="en-US" sz="2200">
                <a:solidFill>
                  <a:srgbClr val="000000"/>
                </a:solidFill>
                <a:latin typeface="Open Sans Bold"/>
              </a:rPr>
              <a:t>nterferencias:</a:t>
            </a:r>
            <a:r>
              <a:rPr lang="en-US" sz="2200">
                <a:solidFill>
                  <a:srgbClr val="000000"/>
                </a:solidFill>
                <a:latin typeface="Open Sans"/>
              </a:rPr>
              <a:t> Pueden sufrir interferencias de otros dispositivos electrónicos.</a:t>
            </a:r>
          </a:p>
          <a:p>
            <a:pPr algn="just">
              <a:lnSpc>
                <a:spcPts val="3080"/>
              </a:lnSpc>
            </a:pPr>
          </a:p>
          <a:p>
            <a:pPr algn="just">
              <a:lnSpc>
                <a:spcPts val="3080"/>
              </a:lnSpc>
            </a:pPr>
            <a:r>
              <a:rPr lang="en-US" sz="2200">
                <a:solidFill>
                  <a:srgbClr val="000000"/>
                </a:solidFill>
                <a:latin typeface="Open Sans Bold"/>
              </a:rPr>
              <a:t>Velocidad:</a:t>
            </a:r>
            <a:r>
              <a:rPr lang="en-US" sz="2200">
                <a:solidFill>
                  <a:srgbClr val="000000"/>
                </a:solidFill>
                <a:latin typeface="Open Sans"/>
              </a:rPr>
              <a:t> Generalmente, las velocidades de transferencia son menores en comparación con las redes cableadas por ser relativamente nueva.</a:t>
            </a:r>
          </a:p>
          <a:p>
            <a:pPr algn="just">
              <a:lnSpc>
                <a:spcPts val="3080"/>
              </a:lnSpc>
            </a:pPr>
          </a:p>
          <a:p>
            <a:pPr algn="just">
              <a:lnSpc>
                <a:spcPts val="3080"/>
              </a:lnSpc>
            </a:pPr>
            <a:r>
              <a:rPr lang="en-US" sz="2200">
                <a:solidFill>
                  <a:srgbClr val="000000"/>
                </a:solidFill>
                <a:latin typeface="Open Sans Bold"/>
              </a:rPr>
              <a:t>Limitación de alcance:</a:t>
            </a:r>
            <a:r>
              <a:rPr lang="en-US" sz="2200">
                <a:solidFill>
                  <a:srgbClr val="000000"/>
                </a:solidFill>
                <a:latin typeface="Open Sans"/>
              </a:rPr>
              <a:t> El alcance de la señal puede ser limitado y afectado por obstáculos como paredes y estructuras metálicas.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804652" y="-6092466"/>
            <a:ext cx="15454648" cy="8229600"/>
          </a:xfrm>
          <a:custGeom>
            <a:avLst/>
            <a:gdLst/>
            <a:ahLst/>
            <a:cxnLst/>
            <a:rect r="r" b="b" t="t" l="l"/>
            <a:pathLst>
              <a:path h="8229600" w="15454648">
                <a:moveTo>
                  <a:pt x="0" y="0"/>
                </a:moveTo>
                <a:lnTo>
                  <a:pt x="15454648" y="0"/>
                </a:lnTo>
                <a:lnTo>
                  <a:pt x="1545464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531674" y="-950846"/>
            <a:ext cx="3661889" cy="2416847"/>
          </a:xfrm>
          <a:custGeom>
            <a:avLst/>
            <a:gdLst/>
            <a:ahLst/>
            <a:cxnLst/>
            <a:rect r="r" b="b" t="t" l="l"/>
            <a:pathLst>
              <a:path h="2416847" w="3661889">
                <a:moveTo>
                  <a:pt x="0" y="0"/>
                </a:moveTo>
                <a:lnTo>
                  <a:pt x="3661889" y="0"/>
                </a:lnTo>
                <a:lnTo>
                  <a:pt x="3661889" y="2416847"/>
                </a:lnTo>
                <a:lnTo>
                  <a:pt x="0" y="24168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2540460" y="3687733"/>
            <a:ext cx="15454648" cy="8229600"/>
          </a:xfrm>
          <a:custGeom>
            <a:avLst/>
            <a:gdLst/>
            <a:ahLst/>
            <a:cxnLst/>
            <a:rect r="r" b="b" t="t" l="l"/>
            <a:pathLst>
              <a:path h="8229600" w="15454648">
                <a:moveTo>
                  <a:pt x="0" y="0"/>
                </a:moveTo>
                <a:lnTo>
                  <a:pt x="15454647" y="0"/>
                </a:lnTo>
                <a:lnTo>
                  <a:pt x="1545464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6990258" y="-1924855"/>
            <a:ext cx="9945136" cy="8229600"/>
          </a:xfrm>
          <a:custGeom>
            <a:avLst/>
            <a:gdLst/>
            <a:ahLst/>
            <a:cxnLst/>
            <a:rect r="r" b="b" t="t" l="l"/>
            <a:pathLst>
              <a:path h="8229600" w="9945136">
                <a:moveTo>
                  <a:pt x="0" y="0"/>
                </a:moveTo>
                <a:lnTo>
                  <a:pt x="9945136" y="0"/>
                </a:lnTo>
                <a:lnTo>
                  <a:pt x="994513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2153813">
            <a:off x="15917520" y="-1121885"/>
            <a:ext cx="5514248" cy="4563040"/>
          </a:xfrm>
          <a:custGeom>
            <a:avLst/>
            <a:gdLst/>
            <a:ahLst/>
            <a:cxnLst/>
            <a:rect r="r" b="b" t="t" l="l"/>
            <a:pathLst>
              <a:path h="4563040" w="5514248">
                <a:moveTo>
                  <a:pt x="0" y="0"/>
                </a:moveTo>
                <a:lnTo>
                  <a:pt x="5514248" y="0"/>
                </a:lnTo>
                <a:lnTo>
                  <a:pt x="5514248" y="4563040"/>
                </a:lnTo>
                <a:lnTo>
                  <a:pt x="0" y="456304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677921" y="3735774"/>
            <a:ext cx="3661889" cy="2416847"/>
          </a:xfrm>
          <a:custGeom>
            <a:avLst/>
            <a:gdLst/>
            <a:ahLst/>
            <a:cxnLst/>
            <a:rect r="r" b="b" t="t" l="l"/>
            <a:pathLst>
              <a:path h="2416847" w="3661889">
                <a:moveTo>
                  <a:pt x="0" y="0"/>
                </a:moveTo>
                <a:lnTo>
                  <a:pt x="3661889" y="0"/>
                </a:lnTo>
                <a:lnTo>
                  <a:pt x="3661889" y="2416846"/>
                </a:lnTo>
                <a:lnTo>
                  <a:pt x="0" y="241684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3849606">
            <a:off x="9586617" y="9967046"/>
            <a:ext cx="8796339" cy="4684051"/>
          </a:xfrm>
          <a:custGeom>
            <a:avLst/>
            <a:gdLst/>
            <a:ahLst/>
            <a:cxnLst/>
            <a:rect r="r" b="b" t="t" l="l"/>
            <a:pathLst>
              <a:path h="4684051" w="8796339">
                <a:moveTo>
                  <a:pt x="0" y="0"/>
                </a:moveTo>
                <a:lnTo>
                  <a:pt x="8796340" y="0"/>
                </a:lnTo>
                <a:lnTo>
                  <a:pt x="8796340" y="4684051"/>
                </a:lnTo>
                <a:lnTo>
                  <a:pt x="0" y="468405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3849606">
            <a:off x="14730117" y="6107820"/>
            <a:ext cx="8796339" cy="4684051"/>
          </a:xfrm>
          <a:custGeom>
            <a:avLst/>
            <a:gdLst/>
            <a:ahLst/>
            <a:cxnLst/>
            <a:rect r="r" b="b" t="t" l="l"/>
            <a:pathLst>
              <a:path h="4684051" w="8796339">
                <a:moveTo>
                  <a:pt x="0" y="0"/>
                </a:moveTo>
                <a:lnTo>
                  <a:pt x="8796340" y="0"/>
                </a:lnTo>
                <a:lnTo>
                  <a:pt x="8796340" y="4684051"/>
                </a:lnTo>
                <a:lnTo>
                  <a:pt x="0" y="468405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977595">
            <a:off x="2996410" y="9078577"/>
            <a:ext cx="3661889" cy="2416847"/>
          </a:xfrm>
          <a:custGeom>
            <a:avLst/>
            <a:gdLst/>
            <a:ahLst/>
            <a:cxnLst/>
            <a:rect r="r" b="b" t="t" l="l"/>
            <a:pathLst>
              <a:path h="2416847" w="3661889">
                <a:moveTo>
                  <a:pt x="0" y="0"/>
                </a:moveTo>
                <a:lnTo>
                  <a:pt x="3661888" y="0"/>
                </a:lnTo>
                <a:lnTo>
                  <a:pt x="3661888" y="2416846"/>
                </a:lnTo>
                <a:lnTo>
                  <a:pt x="0" y="241684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-1984129" y="4247345"/>
            <a:ext cx="5143500" cy="4114800"/>
          </a:xfrm>
          <a:custGeom>
            <a:avLst/>
            <a:gdLst/>
            <a:ahLst/>
            <a:cxnLst/>
            <a:rect r="r" b="b" t="t" l="l"/>
            <a:pathLst>
              <a:path h="4114800" w="5143500">
                <a:moveTo>
                  <a:pt x="0" y="0"/>
                </a:moveTo>
                <a:lnTo>
                  <a:pt x="5143500" y="0"/>
                </a:lnTo>
                <a:lnTo>
                  <a:pt x="51435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3984787" y="-1924855"/>
            <a:ext cx="5143500" cy="4114800"/>
          </a:xfrm>
          <a:custGeom>
            <a:avLst/>
            <a:gdLst/>
            <a:ahLst/>
            <a:cxnLst/>
            <a:rect r="r" b="b" t="t" l="l"/>
            <a:pathLst>
              <a:path h="4114800" w="5143500">
                <a:moveTo>
                  <a:pt x="0" y="0"/>
                </a:moveTo>
                <a:lnTo>
                  <a:pt x="5143500" y="0"/>
                </a:lnTo>
                <a:lnTo>
                  <a:pt x="51435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5319798" y="4362171"/>
            <a:ext cx="1205856" cy="1605861"/>
          </a:xfrm>
          <a:custGeom>
            <a:avLst/>
            <a:gdLst/>
            <a:ahLst/>
            <a:cxnLst/>
            <a:rect r="r" b="b" t="t" l="l"/>
            <a:pathLst>
              <a:path h="1605861" w="1205856">
                <a:moveTo>
                  <a:pt x="0" y="0"/>
                </a:moveTo>
                <a:lnTo>
                  <a:pt x="1205856" y="0"/>
                </a:lnTo>
                <a:lnTo>
                  <a:pt x="1205856" y="1605862"/>
                </a:lnTo>
                <a:lnTo>
                  <a:pt x="0" y="160586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5008354" y="2907114"/>
            <a:ext cx="1612621" cy="1265686"/>
          </a:xfrm>
          <a:custGeom>
            <a:avLst/>
            <a:gdLst/>
            <a:ahLst/>
            <a:cxnLst/>
            <a:rect r="r" b="b" t="t" l="l"/>
            <a:pathLst>
              <a:path h="1265686" w="1612621">
                <a:moveTo>
                  <a:pt x="0" y="0"/>
                </a:moveTo>
                <a:lnTo>
                  <a:pt x="1612621" y="0"/>
                </a:lnTo>
                <a:lnTo>
                  <a:pt x="1612621" y="1265686"/>
                </a:lnTo>
                <a:lnTo>
                  <a:pt x="0" y="126568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9180049" y="2605127"/>
            <a:ext cx="4134774" cy="2165213"/>
          </a:xfrm>
          <a:custGeom>
            <a:avLst/>
            <a:gdLst/>
            <a:ahLst/>
            <a:cxnLst/>
            <a:rect r="r" b="b" t="t" l="l"/>
            <a:pathLst>
              <a:path h="2165213" w="4134774">
                <a:moveTo>
                  <a:pt x="0" y="0"/>
                </a:moveTo>
                <a:lnTo>
                  <a:pt x="4134773" y="0"/>
                </a:lnTo>
                <a:lnTo>
                  <a:pt x="4134773" y="2165212"/>
                </a:lnTo>
                <a:lnTo>
                  <a:pt x="0" y="216521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9700183" y="4944197"/>
            <a:ext cx="3462938" cy="1949900"/>
          </a:xfrm>
          <a:custGeom>
            <a:avLst/>
            <a:gdLst/>
            <a:ahLst/>
            <a:cxnLst/>
            <a:rect r="r" b="b" t="t" l="l"/>
            <a:pathLst>
              <a:path h="1949900" w="3462938">
                <a:moveTo>
                  <a:pt x="0" y="0"/>
                </a:moveTo>
                <a:lnTo>
                  <a:pt x="3462937" y="0"/>
                </a:lnTo>
                <a:lnTo>
                  <a:pt x="3462937" y="1949900"/>
                </a:lnTo>
                <a:lnTo>
                  <a:pt x="0" y="194990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0387671" y="7071647"/>
            <a:ext cx="1719530" cy="2450330"/>
          </a:xfrm>
          <a:custGeom>
            <a:avLst/>
            <a:gdLst/>
            <a:ahLst/>
            <a:cxnLst/>
            <a:rect r="r" b="b" t="t" l="l"/>
            <a:pathLst>
              <a:path h="2450330" w="1719530">
                <a:moveTo>
                  <a:pt x="0" y="0"/>
                </a:moveTo>
                <a:lnTo>
                  <a:pt x="1719529" y="0"/>
                </a:lnTo>
                <a:lnTo>
                  <a:pt x="1719529" y="2450330"/>
                </a:lnTo>
                <a:lnTo>
                  <a:pt x="0" y="2450330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5246682" y="8825788"/>
            <a:ext cx="8189279" cy="6776628"/>
          </a:xfrm>
          <a:custGeom>
            <a:avLst/>
            <a:gdLst/>
            <a:ahLst/>
            <a:cxnLst/>
            <a:rect r="r" b="b" t="t" l="l"/>
            <a:pathLst>
              <a:path h="6776628" w="8189279">
                <a:moveTo>
                  <a:pt x="0" y="0"/>
                </a:moveTo>
                <a:lnTo>
                  <a:pt x="8189279" y="0"/>
                </a:lnTo>
                <a:lnTo>
                  <a:pt x="8189279" y="6776629"/>
                </a:lnTo>
                <a:lnTo>
                  <a:pt x="0" y="677662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8140526" y="769110"/>
            <a:ext cx="2006947" cy="19082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993"/>
              </a:lnSpc>
            </a:pPr>
            <a:r>
              <a:rPr lang="en-US" sz="9995">
                <a:solidFill>
                  <a:srgbClr val="000000"/>
                </a:solidFill>
                <a:latin typeface="Ballpoint"/>
              </a:rPr>
              <a:t>TIPOS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2977327" y="2491080"/>
            <a:ext cx="1385292" cy="12446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94"/>
              </a:lnSpc>
              <a:spcBef>
                <a:spcPct val="0"/>
              </a:spcBef>
            </a:pPr>
            <a:r>
              <a:rPr lang="en-US" sz="6496">
                <a:solidFill>
                  <a:srgbClr val="000000"/>
                </a:solidFill>
                <a:latin typeface="Ballpoint"/>
              </a:rPr>
              <a:t>Wi-Fi 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2954878" y="4288782"/>
            <a:ext cx="2291804" cy="12446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94"/>
              </a:lnSpc>
              <a:spcBef>
                <a:spcPct val="0"/>
              </a:spcBef>
            </a:pPr>
            <a:r>
              <a:rPr lang="en-US" sz="6496">
                <a:solidFill>
                  <a:srgbClr val="000000"/>
                </a:solidFill>
                <a:latin typeface="Ballpoint"/>
              </a:rPr>
              <a:t>Bluetooth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3486434" y="3213459"/>
            <a:ext cx="1791146" cy="12446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94"/>
              </a:lnSpc>
              <a:spcBef>
                <a:spcPct val="0"/>
              </a:spcBef>
            </a:pPr>
            <a:r>
              <a:rPr lang="en-US" sz="6496">
                <a:solidFill>
                  <a:srgbClr val="000000"/>
                </a:solidFill>
                <a:latin typeface="Ballpoint"/>
              </a:rPr>
              <a:t>WiMAX 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2879760" y="6238070"/>
            <a:ext cx="4880092" cy="23972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94"/>
              </a:lnSpc>
              <a:spcBef>
                <a:spcPct val="0"/>
              </a:spcBef>
            </a:pPr>
            <a:r>
              <a:rPr lang="en-US" sz="6496">
                <a:solidFill>
                  <a:srgbClr val="000000"/>
                </a:solidFill>
                <a:latin typeface="Ballpoint"/>
              </a:rPr>
              <a:t>Redes de Sensores Inalámbricos 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3509077" y="4907927"/>
            <a:ext cx="1058614" cy="12446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94"/>
              </a:lnSpc>
              <a:spcBef>
                <a:spcPct val="0"/>
              </a:spcBef>
            </a:pPr>
            <a:r>
              <a:rPr lang="en-US" sz="6496">
                <a:solidFill>
                  <a:srgbClr val="000000"/>
                </a:solidFill>
                <a:latin typeface="Ballpoint"/>
              </a:rPr>
              <a:t>LTE 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3486434" y="6814472"/>
            <a:ext cx="1617018" cy="12446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94"/>
              </a:lnSpc>
              <a:spcBef>
                <a:spcPct val="0"/>
              </a:spcBef>
            </a:pPr>
            <a:r>
              <a:rPr lang="en-US" sz="6496">
                <a:solidFill>
                  <a:srgbClr val="000000"/>
                </a:solidFill>
                <a:latin typeface="Ballpoint"/>
              </a:rPr>
              <a:t>ZigBee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816" t="0" r="-2816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655213" y="6172200"/>
            <a:ext cx="5143500" cy="4114800"/>
          </a:xfrm>
          <a:custGeom>
            <a:avLst/>
            <a:gdLst/>
            <a:ahLst/>
            <a:cxnLst/>
            <a:rect r="r" b="b" t="t" l="l"/>
            <a:pathLst>
              <a:path h="4114800" w="5143500">
                <a:moveTo>
                  <a:pt x="0" y="0"/>
                </a:moveTo>
                <a:lnTo>
                  <a:pt x="5143500" y="0"/>
                </a:lnTo>
                <a:lnTo>
                  <a:pt x="51435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2924950">
            <a:off x="14333649" y="-801710"/>
            <a:ext cx="5143500" cy="4114800"/>
          </a:xfrm>
          <a:custGeom>
            <a:avLst/>
            <a:gdLst/>
            <a:ahLst/>
            <a:cxnLst/>
            <a:rect r="r" b="b" t="t" l="l"/>
            <a:pathLst>
              <a:path h="4114800" w="5143500">
                <a:moveTo>
                  <a:pt x="0" y="0"/>
                </a:moveTo>
                <a:lnTo>
                  <a:pt x="5143500" y="0"/>
                </a:lnTo>
                <a:lnTo>
                  <a:pt x="51435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460765" y="1028700"/>
            <a:ext cx="10705171" cy="8229600"/>
          </a:xfrm>
          <a:custGeom>
            <a:avLst/>
            <a:gdLst/>
            <a:ahLst/>
            <a:cxnLst/>
            <a:rect r="r" b="b" t="t" l="l"/>
            <a:pathLst>
              <a:path h="8229600" w="10705171">
                <a:moveTo>
                  <a:pt x="0" y="0"/>
                </a:moveTo>
                <a:lnTo>
                  <a:pt x="10705170" y="0"/>
                </a:lnTo>
                <a:lnTo>
                  <a:pt x="1070517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223810" y="3994095"/>
            <a:ext cx="15495687" cy="19082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993"/>
              </a:lnSpc>
              <a:spcBef>
                <a:spcPct val="0"/>
              </a:spcBef>
            </a:pPr>
            <a:r>
              <a:rPr lang="en-US" sz="9995">
                <a:solidFill>
                  <a:srgbClr val="000000"/>
                </a:solidFill>
                <a:latin typeface="Ballpoint"/>
              </a:rPr>
              <a:t>TENDENCIAS Y TECNOLOGIAS EMERGENTES 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816" t="0" r="-2816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655213" y="6172200"/>
            <a:ext cx="5143500" cy="4114800"/>
          </a:xfrm>
          <a:custGeom>
            <a:avLst/>
            <a:gdLst/>
            <a:ahLst/>
            <a:cxnLst/>
            <a:rect r="r" b="b" t="t" l="l"/>
            <a:pathLst>
              <a:path h="4114800" w="5143500">
                <a:moveTo>
                  <a:pt x="0" y="0"/>
                </a:moveTo>
                <a:lnTo>
                  <a:pt x="5143500" y="0"/>
                </a:lnTo>
                <a:lnTo>
                  <a:pt x="51435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2924950">
            <a:off x="14333649" y="-801710"/>
            <a:ext cx="5143500" cy="4114800"/>
          </a:xfrm>
          <a:custGeom>
            <a:avLst/>
            <a:gdLst/>
            <a:ahLst/>
            <a:cxnLst/>
            <a:rect r="r" b="b" t="t" l="l"/>
            <a:pathLst>
              <a:path h="4114800" w="5143500">
                <a:moveTo>
                  <a:pt x="0" y="0"/>
                </a:moveTo>
                <a:lnTo>
                  <a:pt x="5143500" y="0"/>
                </a:lnTo>
                <a:lnTo>
                  <a:pt x="51435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826669" y="750865"/>
            <a:ext cx="6634661" cy="24933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334"/>
              </a:lnSpc>
            </a:pPr>
            <a:r>
              <a:rPr lang="en-US" sz="13096">
                <a:solidFill>
                  <a:srgbClr val="000000"/>
                </a:solidFill>
                <a:latin typeface="Ballpoint"/>
              </a:rPr>
              <a:t>INTRODUCCIÓN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2890773" y="6850810"/>
            <a:ext cx="3523765" cy="4114800"/>
          </a:xfrm>
          <a:custGeom>
            <a:avLst/>
            <a:gdLst/>
            <a:ahLst/>
            <a:cxnLst/>
            <a:rect r="r" b="b" t="t" l="l"/>
            <a:pathLst>
              <a:path h="4114800" w="3523765">
                <a:moveTo>
                  <a:pt x="0" y="0"/>
                </a:moveTo>
                <a:lnTo>
                  <a:pt x="3523765" y="0"/>
                </a:lnTo>
                <a:lnTo>
                  <a:pt x="352376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046032" y="3409223"/>
            <a:ext cx="12195936" cy="44012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734"/>
              </a:lnSpc>
              <a:spcBef>
                <a:spcPct val="0"/>
              </a:spcBef>
            </a:pPr>
            <a:r>
              <a:rPr lang="en-US" sz="4096">
                <a:solidFill>
                  <a:srgbClr val="000000"/>
                </a:solidFill>
                <a:latin typeface="Ballpoint"/>
              </a:rPr>
              <a:t>ACTUALMENTE, EL MUNDO ESTÁ ENFOCADO EN AUMENTAR LA AUTOMATIZACIÓN, REDUCIENDO LAS TAREAS MANUALES Y ENSEÑANDO A LAS INTELIGENCIAS ARTIFICIALES A REALIZAR TAREAS COTIDIANAS. ESTO HA LLEGADO AL ÁMBITO DE LAS REDES, DONDE SE BUSCA INTENSIFICAR LA AUTOMATIZACIÓN Y CONFIGURACIÓN, COMPLEMENTÁNDOLAS CON CIBERSEGURIDAD Y MACHINE LEARNING PARA OPTIMIZAR AL MÁXIMO EL RENDIMIENTO Y LA GESTIÓN DE REDES.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DAGGKXNEmaY</dc:identifier>
  <dcterms:modified xsi:type="dcterms:W3CDTF">2011-08-01T06:04:30Z</dcterms:modified>
  <cp:revision>1</cp:revision>
  <dc:title>Redes</dc:title>
</cp:coreProperties>
</file>